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6" r:id="rId5"/>
    <p:sldMasterId id="2147483679" r:id="rId6"/>
  </p:sldMasterIdLst>
  <p:notesMasterIdLst>
    <p:notesMasterId r:id="rId15"/>
  </p:notesMasterIdLst>
  <p:sldIdLst>
    <p:sldId id="314" r:id="rId7"/>
    <p:sldId id="273" r:id="rId8"/>
    <p:sldId id="352" r:id="rId9"/>
    <p:sldId id="258" r:id="rId10"/>
    <p:sldId id="266" r:id="rId11"/>
    <p:sldId id="267" r:id="rId12"/>
    <p:sldId id="268" r:id="rId13"/>
    <p:sldId id="270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26A"/>
    <a:srgbClr val="E2E8F6"/>
    <a:srgbClr val="BDD6ED"/>
    <a:srgbClr val="4D92CF"/>
    <a:srgbClr val="CCD7F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F37283-E6B4-41AD-8548-F6E9F2EC6839}" v="1" dt="2022-12-19T09:45:54.6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2012" autoAdjust="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lrike Grote" userId="bda792e9-0595-44da-aa6b-c3ebe97da520" providerId="ADAL" clId="{56F37283-E6B4-41AD-8548-F6E9F2EC6839}"/>
    <pc:docChg chg="delSld">
      <pc:chgData name="Ulrike Grote" userId="bda792e9-0595-44da-aa6b-c3ebe97da520" providerId="ADAL" clId="{56F37283-E6B4-41AD-8548-F6E9F2EC6839}" dt="2022-12-19T09:45:44.530" v="0" actId="47"/>
      <pc:docMkLst>
        <pc:docMk/>
      </pc:docMkLst>
      <pc:sldChg chg="del">
        <pc:chgData name="Ulrike Grote" userId="bda792e9-0595-44da-aa6b-c3ebe97da520" providerId="ADAL" clId="{56F37283-E6B4-41AD-8548-F6E9F2EC6839}" dt="2022-12-19T09:45:44.530" v="0" actId="47"/>
        <pc:sldMkLst>
          <pc:docMk/>
          <pc:sldMk cId="2168708010" sldId="27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solidFill>
                  <a:srgbClr val="0070C0"/>
                </a:solidFill>
              </a:rPr>
              <a:t>Q12A. Please identify which of the following topics</a:t>
            </a:r>
            <a:r>
              <a:rPr lang="en-US" sz="1600" b="1" baseline="0">
                <a:solidFill>
                  <a:srgbClr val="0070C0"/>
                </a:solidFill>
              </a:rPr>
              <a:t> you consider most important for doctoral education at your institution. Please indicate max.3-4.</a:t>
            </a:r>
            <a:r>
              <a:rPr lang="en-US" sz="1600" b="1">
                <a:solidFill>
                  <a:srgbClr val="0070C0"/>
                </a:solidFill>
              </a:rPr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'Widget_04666043-9093-4b33-90df-'!$F$1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183597390493806E-2"/>
                  <c:y val="-7.35721200387221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50-491B-8EAA-585281BEC28C}"/>
                </c:ext>
              </c:extLst>
            </c:dLbl>
            <c:dLbl>
              <c:idx val="1"/>
              <c:layout>
                <c:manualLayout>
                  <c:x val="-5.5915051625070634E-3"/>
                  <c:y val="-7.2300282852992948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50-491B-8EAA-585281BEC28C}"/>
                </c:ext>
              </c:extLst>
            </c:dLbl>
            <c:dLbl>
              <c:idx val="2"/>
              <c:layout>
                <c:manualLayout>
                  <c:x val="-3.727865796831314E-3"/>
                  <c:y val="-6.96999031945789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50-491B-8EAA-585281BEC28C}"/>
                </c:ext>
              </c:extLst>
            </c:dLbl>
            <c:dLbl>
              <c:idx val="3"/>
              <c:layout>
                <c:manualLayout>
                  <c:x val="-7.4557315936624917E-3"/>
                  <c:y val="-7.35721200387222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50-491B-8EAA-585281BEC28C}"/>
                </c:ext>
              </c:extLst>
            </c:dLbl>
            <c:dLbl>
              <c:idx val="4"/>
              <c:layout>
                <c:manualLayout>
                  <c:x val="-5.5917986952469714E-3"/>
                  <c:y val="-6.96999031945789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50-491B-8EAA-585281BEC28C}"/>
                </c:ext>
              </c:extLst>
            </c:dLbl>
            <c:dLbl>
              <c:idx val="5"/>
              <c:layout>
                <c:manualLayout>
                  <c:x val="-5.5917986952469714E-3"/>
                  <c:y val="-6.96999031945789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50-491B-8EAA-585281BEC28C}"/>
                </c:ext>
              </c:extLst>
            </c:dLbl>
            <c:dLbl>
              <c:idx val="6"/>
              <c:layout>
                <c:manualLayout>
                  <c:x val="1.863932898415657E-3"/>
                  <c:y val="-5.8083252662149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50-491B-8EAA-585281BEC28C}"/>
                </c:ext>
              </c:extLst>
            </c:dLbl>
            <c:dLbl>
              <c:idx val="7"/>
              <c:layout>
                <c:manualLayout>
                  <c:x val="1.8640796647856109E-3"/>
                  <c:y val="-6.58276863504356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50-491B-8EAA-585281BEC28C}"/>
                </c:ext>
              </c:extLst>
            </c:dLbl>
            <c:dLbl>
              <c:idx val="8"/>
              <c:layout>
                <c:manualLayout>
                  <c:x val="5.5917986952469714E-3"/>
                  <c:y val="-6.19554695062924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50-491B-8EAA-585281BEC28C}"/>
                </c:ext>
              </c:extLst>
            </c:dLbl>
            <c:dLbl>
              <c:idx val="9"/>
              <c:layout>
                <c:manualLayout>
                  <c:x val="3.7280125632013364E-3"/>
                  <c:y val="-6.58276863504356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50-491B-8EAA-585281BEC28C}"/>
                </c:ext>
              </c:extLst>
            </c:dLbl>
            <c:dLbl>
              <c:idx val="10"/>
              <c:layout>
                <c:manualLayout>
                  <c:x val="-1.863932898415657E-3"/>
                  <c:y val="-7.35721200387222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150-491B-8EAA-585281BEC28C}"/>
                </c:ext>
              </c:extLst>
            </c:dLbl>
            <c:dLbl>
              <c:idx val="11"/>
              <c:layout>
                <c:manualLayout>
                  <c:x val="-1.1183303857753965E-2"/>
                  <c:y val="-0.1052985245776317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50-491B-8EAA-585281BEC28C}"/>
                </c:ext>
              </c:extLst>
            </c:dLbl>
            <c:dLbl>
              <c:idx val="12"/>
              <c:layout>
                <c:manualLayout>
                  <c:x val="0"/>
                  <c:y val="-5.80832526621490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150-491B-8EAA-585281BEC28C}"/>
                </c:ext>
              </c:extLst>
            </c:dLbl>
            <c:dLbl>
              <c:idx val="13"/>
              <c:layout>
                <c:manualLayout>
                  <c:x val="-5.5916519288769489E-3"/>
                  <c:y val="-0.1208439721733812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150-491B-8EAA-585281BEC28C}"/>
                </c:ext>
              </c:extLst>
            </c:dLbl>
            <c:dLbl>
              <c:idx val="14"/>
              <c:layout>
                <c:manualLayout>
                  <c:x val="1.8639328984157253E-3"/>
                  <c:y val="-6.58276863504356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150-491B-8EAA-585281BEC28C}"/>
                </c:ext>
              </c:extLst>
            </c:dLbl>
            <c:dLbl>
              <c:idx val="15"/>
              <c:layout>
                <c:manualLayout>
                  <c:x val="-7.45543806092272E-3"/>
                  <c:y val="-0.1228081441276151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150-491B-8EAA-585281BEC28C}"/>
                </c:ext>
              </c:extLst>
            </c:dLbl>
            <c:dLbl>
              <c:idx val="16"/>
              <c:layout>
                <c:manualLayout>
                  <c:x val="-3.7278657968312459E-3"/>
                  <c:y val="-8.51887705711519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150-491B-8EAA-585281BEC28C}"/>
                </c:ext>
              </c:extLst>
            </c:dLbl>
            <c:dLbl>
              <c:idx val="17"/>
              <c:layout>
                <c:manualLayout>
                  <c:x val="-1.863932898415657E-3"/>
                  <c:y val="-0.100677637947725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150-491B-8EAA-585281BEC28C}"/>
                </c:ext>
              </c:extLst>
            </c:dLbl>
            <c:dLbl>
              <c:idx val="18"/>
              <c:layout>
                <c:manualLayout>
                  <c:x val="3.4171708383129152E-17"/>
                  <c:y val="-0.112294288480154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150-491B-8EAA-585281BEC28C}"/>
                </c:ext>
              </c:extLst>
            </c:dLbl>
            <c:dLbl>
              <c:idx val="19"/>
              <c:layout>
                <c:manualLayout>
                  <c:x val="-1.863932898415657E-3"/>
                  <c:y val="-0.1432720232333010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150-491B-8EAA-585281BEC28C}"/>
                </c:ext>
              </c:extLst>
            </c:dLbl>
            <c:dLbl>
              <c:idx val="20"/>
              <c:layout>
                <c:manualLayout>
                  <c:x val="-7.4555848272926739E-3"/>
                  <c:y val="-0.181994191674733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150-491B-8EAA-585281BEC28C}"/>
                </c:ext>
              </c:extLst>
            </c:dLbl>
            <c:dLbl>
              <c:idx val="21"/>
              <c:layout>
                <c:manualLayout>
                  <c:x val="1.8640796647856109E-3"/>
                  <c:y val="-0.178870626608567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150-491B-8EAA-585281BEC28C}"/>
                </c:ext>
              </c:extLst>
            </c:dLbl>
            <c:dLbl>
              <c:idx val="22"/>
              <c:layout>
                <c:manualLayout>
                  <c:x val="-9.319517725708314E-3"/>
                  <c:y val="-0.19361084220716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150-491B-8EAA-585281BEC28C}"/>
                </c:ext>
              </c:extLst>
            </c:dLbl>
            <c:dLbl>
              <c:idx val="23"/>
              <c:layout>
                <c:manualLayout>
                  <c:x val="0"/>
                  <c:y val="-0.181994191674733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150-491B-8EAA-585281BEC28C}"/>
                </c:ext>
              </c:extLst>
            </c:dLbl>
            <c:dLbl>
              <c:idx val="24"/>
              <c:layout>
                <c:manualLayout>
                  <c:x val="-3.727865796831314E-3"/>
                  <c:y val="-0.2207163601161665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b-N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150-491B-8EAA-585281BEC2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'Widget_04666043-9093-4b33-90df-'!$B$2:$B$26</c:f>
              <c:strCache>
                <c:ptCount val="25"/>
                <c:pt idx="0">
                  <c:v>Green Transformation</c:v>
                </c:pt>
                <c:pt idx="1">
                  <c:v>Citizen Science</c:v>
                </c:pt>
                <c:pt idx="2">
                  <c:v>Innovation Ecosystems</c:v>
                </c:pt>
                <c:pt idx="3">
                  <c:v>Entrepreneurship</c:v>
                </c:pt>
                <c:pt idx="4">
                  <c:v>Collaboration with other services within the university</c:v>
                </c:pt>
                <c:pt idx="5">
                  <c:v>Science Communication</c:v>
                </c:pt>
                <c:pt idx="6">
                  <c:v>FAIR Data and RDM</c:v>
                </c:pt>
                <c:pt idx="7">
                  <c:v>Funding of doctoral schools</c:v>
                </c:pt>
                <c:pt idx="8">
                  <c:v>Sustainable Development Goals</c:v>
                </c:pt>
                <c:pt idx="9">
                  <c:v>Societal Engagement</c:v>
                </c:pt>
                <c:pt idx="10">
                  <c:v>Digitalisation</c:v>
                </c:pt>
                <c:pt idx="11">
                  <c:v>Participation-EU Framework Programmes</c:v>
                </c:pt>
                <c:pt idx="12">
                  <c:v>Equality and Diversity</c:v>
                </c:pt>
                <c:pt idx="13">
                  <c:v>Open Science</c:v>
                </c:pt>
                <c:pt idx="14">
                  <c:v>Research Assessment</c:v>
                </c:pt>
                <c:pt idx="15">
                  <c:v>Supporting postdocs</c:v>
                </c:pt>
                <c:pt idx="16">
                  <c:v>Mental Health and Wellbeing</c:v>
                </c:pt>
                <c:pt idx="17">
                  <c:v>Co-tutelles/Joint doctorates</c:v>
                </c:pt>
                <c:pt idx="18">
                  <c:v>Collaboration with non-uni partners</c:v>
                </c:pt>
                <c:pt idx="19">
                  <c:v>Collaboration with other uni</c:v>
                </c:pt>
                <c:pt idx="20">
                  <c:v>Attracting d.c. from abroad</c:v>
                </c:pt>
                <c:pt idx="21">
                  <c:v>Research Ethics and Integrity</c:v>
                </c:pt>
                <c:pt idx="22">
                  <c:v>Funding of doctoral candidates</c:v>
                </c:pt>
                <c:pt idx="23">
                  <c:v>Enabling d.c. get international experience</c:v>
                </c:pt>
                <c:pt idx="24">
                  <c:v>Quality of Supervision</c:v>
                </c:pt>
              </c:strCache>
            </c:strRef>
          </c:cat>
          <c:val>
            <c:numRef>
              <c:f>'Widget_04666043-9093-4b33-90df-'!$F$2:$F$26</c:f>
              <c:numCache>
                <c:formatCode>0.00%</c:formatCode>
                <c:ptCount val="25"/>
                <c:pt idx="0" formatCode="0%">
                  <c:v>0</c:v>
                </c:pt>
                <c:pt idx="1">
                  <c:v>7.0000000000000001E-3</c:v>
                </c:pt>
                <c:pt idx="2" formatCode="0%">
                  <c:v>0.01</c:v>
                </c:pt>
                <c:pt idx="3" formatCode="0%">
                  <c:v>0.02</c:v>
                </c:pt>
                <c:pt idx="4" formatCode="0%">
                  <c:v>0.03</c:v>
                </c:pt>
                <c:pt idx="5" formatCode="0%">
                  <c:v>0.03</c:v>
                </c:pt>
                <c:pt idx="6" formatCode="0%">
                  <c:v>0.04</c:v>
                </c:pt>
                <c:pt idx="7" formatCode="0%">
                  <c:v>0.05</c:v>
                </c:pt>
                <c:pt idx="8" formatCode="0%">
                  <c:v>0.05</c:v>
                </c:pt>
                <c:pt idx="9" formatCode="0%">
                  <c:v>0.06</c:v>
                </c:pt>
                <c:pt idx="10" formatCode="0%">
                  <c:v>7.0000000000000007E-2</c:v>
                </c:pt>
                <c:pt idx="11" formatCode="0%">
                  <c:v>0.09</c:v>
                </c:pt>
                <c:pt idx="12" formatCode="0%">
                  <c:v>0.1</c:v>
                </c:pt>
                <c:pt idx="13" formatCode="0%">
                  <c:v>0.1</c:v>
                </c:pt>
                <c:pt idx="14" formatCode="0%">
                  <c:v>0.11</c:v>
                </c:pt>
                <c:pt idx="15" formatCode="0%">
                  <c:v>0.11</c:v>
                </c:pt>
                <c:pt idx="16" formatCode="0%">
                  <c:v>0.15</c:v>
                </c:pt>
                <c:pt idx="17" formatCode="0%">
                  <c:v>0.17</c:v>
                </c:pt>
                <c:pt idx="18" formatCode="0%">
                  <c:v>0.2</c:v>
                </c:pt>
                <c:pt idx="19" formatCode="0%">
                  <c:v>0.3</c:v>
                </c:pt>
                <c:pt idx="20" formatCode="0%">
                  <c:v>0.32</c:v>
                </c:pt>
                <c:pt idx="21" formatCode="0%">
                  <c:v>0.35</c:v>
                </c:pt>
                <c:pt idx="22" formatCode="0%">
                  <c:v>0.41</c:v>
                </c:pt>
                <c:pt idx="23" formatCode="0%">
                  <c:v>0.42</c:v>
                </c:pt>
                <c:pt idx="24" formatCode="0%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D150-491B-8EAA-585281BEC2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61070223"/>
        <c:axId val="1763067663"/>
      </c:barChart>
      <c:catAx>
        <c:axId val="1761070223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763067663"/>
        <c:crosses val="autoZero"/>
        <c:auto val="1"/>
        <c:lblAlgn val="ctr"/>
        <c:lblOffset val="100"/>
        <c:noMultiLvlLbl val="0"/>
      </c:catAx>
      <c:valAx>
        <c:axId val="1763067663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761070223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C678A-57CE-4ED0-B197-6C1309543DED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B2299-2AEF-413F-95B7-D8E7F349136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44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DB2299-2AEF-413F-95B7-D8E7F349136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500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When asked to list 3-4 top topics important to doctoral education, the quality of supervision gets most mentions across European universities..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2A9759-43A6-4841-9128-9709039DE78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1897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DB2299-2AEF-413F-95B7-D8E7F349136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969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CD7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F08EB9-27EB-417B-A3D2-64CB83AA9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940" y="3415074"/>
            <a:ext cx="11334119" cy="1117600"/>
          </a:xfrm>
          <a:prstGeom prst="rect">
            <a:avLst/>
          </a:prstGeom>
        </p:spPr>
        <p:txBody>
          <a:bodyPr anchor="b"/>
          <a:lstStyle>
            <a:lvl1pPr algn="ctr">
              <a:defRPr sz="8000">
                <a:solidFill>
                  <a:srgbClr val="24326A"/>
                </a:solidFill>
                <a:latin typeface="Tw Cen MT Condensed Extra Bold" panose="020B0803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C3775E4-370C-48B4-82E0-52C491646F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93298"/>
            <a:ext cx="9144000" cy="475132"/>
          </a:xfrm>
          <a:prstGeom prst="rect">
            <a:avLst/>
          </a:prstGeom>
          <a:solidFill>
            <a:srgbClr val="CCD7F0"/>
          </a:solidFill>
        </p:spPr>
        <p:txBody>
          <a:bodyPr/>
          <a:lstStyle>
            <a:lvl1pPr marL="0" indent="0" algn="ctr">
              <a:buNone/>
              <a:defRPr sz="3200">
                <a:solidFill>
                  <a:srgbClr val="24326A"/>
                </a:solidFill>
                <a:latin typeface="Avenir" panose="020B05030202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pic>
        <p:nvPicPr>
          <p:cNvPr id="11" name="Image 10" descr="Une image contenant chemise&#10;&#10;Description générée automatiquement">
            <a:extLst>
              <a:ext uri="{FF2B5EF4-FFF2-40B4-BE49-F238E27FC236}">
                <a16:creationId xmlns:a16="http://schemas.microsoft.com/office/drawing/2014/main" id="{E1373468-271F-4524-B112-104E3B4B75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9" t="24288" r="13086" b="20243"/>
          <a:stretch/>
        </p:blipFill>
        <p:spPr>
          <a:xfrm>
            <a:off x="3683000" y="-1"/>
            <a:ext cx="4838700" cy="364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90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36673" y="5488121"/>
            <a:ext cx="2120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Follow us on: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005" y="4741210"/>
            <a:ext cx="1597152" cy="359664"/>
          </a:xfrm>
          <a:prstGeom prst="rect">
            <a:avLst/>
          </a:prstGeom>
        </p:spPr>
      </p:pic>
      <p:sp>
        <p:nvSpPr>
          <p:cNvPr id="19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2897517" y="4321154"/>
            <a:ext cx="5357483" cy="174944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Name, Surname</a:t>
            </a:r>
          </a:p>
          <a:p>
            <a:pPr lvl="0"/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8688717" y="4321155"/>
            <a:ext cx="3909683" cy="357490"/>
          </a:xfrm>
          <a:ln>
            <a:solidFill>
              <a:schemeClr val="accent1">
                <a:alpha val="0"/>
              </a:schemeClr>
            </a:solidFill>
          </a:ln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 i="0" baseline="0">
                <a:solidFill>
                  <a:schemeClr val="accent3"/>
                </a:solidFill>
                <a:latin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Follow us on:</a:t>
            </a:r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22"/>
          </p:nvPr>
        </p:nvSpPr>
        <p:spPr>
          <a:xfrm>
            <a:off x="11341100" y="6229350"/>
            <a:ext cx="546100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fld id="{B15F1DB1-D9C2-1046-8BE7-EC5E2F9F1F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Date Placeholder 1"/>
          <p:cNvSpPr>
            <a:spLocks noGrp="1"/>
          </p:cNvSpPr>
          <p:nvPr>
            <p:ph type="dt" sz="half" idx="20"/>
          </p:nvPr>
        </p:nvSpPr>
        <p:spPr>
          <a:xfrm>
            <a:off x="2932011" y="6229350"/>
            <a:ext cx="2743200" cy="365125"/>
          </a:xfrm>
        </p:spPr>
        <p:txBody>
          <a:bodyPr/>
          <a:lstStyle>
            <a:lvl1pPr>
              <a:defRPr baseline="0">
                <a:solidFill>
                  <a:schemeClr val="accent3"/>
                </a:solidFill>
                <a:latin typeface="Arial" charset="0"/>
              </a:defRPr>
            </a:lvl1pPr>
          </a:lstStyle>
          <a:p>
            <a:fld id="{57F076E0-A257-452A-97E3-4285B6A2AA8D}" type="datetime1">
              <a:rPr lang="en-GB" smtClean="0"/>
              <a:t>19/12/2022</a:t>
            </a:fld>
            <a:endParaRPr lang="en-US" dirty="0"/>
          </a:p>
        </p:txBody>
      </p:sp>
      <p:sp>
        <p:nvSpPr>
          <p:cNvPr id="27" name="Title 1"/>
          <p:cNvSpPr txBox="1">
            <a:spLocks/>
          </p:cNvSpPr>
          <p:nvPr userDrawn="1"/>
        </p:nvSpPr>
        <p:spPr>
          <a:xfrm>
            <a:off x="1025322" y="2794304"/>
            <a:ext cx="9299778" cy="17649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500" b="0" i="0" kern="1200" baseline="0">
                <a:solidFill>
                  <a:schemeClr val="bg1"/>
                </a:solidFill>
                <a:latin typeface="Arial" charset="0"/>
                <a:ea typeface="+mj-ea"/>
                <a:cs typeface="Calibri Light"/>
              </a:defRPr>
            </a:lvl1pPr>
          </a:lstStyle>
          <a:p>
            <a:r>
              <a:rPr lang="en-US" dirty="0"/>
              <a:t>Thank you for your attention</a:t>
            </a:r>
          </a:p>
        </p:txBody>
      </p:sp>
      <p:sp>
        <p:nvSpPr>
          <p:cNvPr id="2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1448" y="2322642"/>
            <a:ext cx="9144000" cy="566934"/>
          </a:xfrm>
          <a:ln>
            <a:solidFill>
              <a:schemeClr val="accent1">
                <a:alpha val="0"/>
              </a:schemeClr>
            </a:solidFill>
          </a:ln>
        </p:spPr>
        <p:txBody>
          <a:bodyPr>
            <a:normAutofit/>
          </a:bodyPr>
          <a:lstStyle>
            <a:lvl1pPr marL="0" indent="0" algn="l">
              <a:buNone/>
              <a:defRPr sz="3000" b="1" i="0" cap="all" baseline="0">
                <a:solidFill>
                  <a:schemeClr val="tx2"/>
                </a:solidFill>
                <a:latin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FIN!</a:t>
            </a:r>
          </a:p>
        </p:txBody>
      </p:sp>
    </p:spTree>
    <p:extLst>
      <p:ext uri="{BB962C8B-B14F-4D97-AF65-F5344CB8AC3E}">
        <p14:creationId xmlns:p14="http://schemas.microsoft.com/office/powerpoint/2010/main" val="139142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4567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8058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389037" y="6356350"/>
            <a:ext cx="2489200" cy="365125"/>
          </a:xfrm>
        </p:spPr>
        <p:txBody>
          <a:bodyPr/>
          <a:lstStyle/>
          <a:p>
            <a:fld id="{959DD0F6-AD53-4902-B69D-C4CE74FCD94F}" type="datetime1">
              <a:rPr lang="en-GB" smtClean="0"/>
              <a:t>19/12/2022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54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5434-84FB-473D-9E43-5D40F4B4F2F6}" type="datetime1">
              <a:rPr lang="en-GB" smtClean="0"/>
              <a:t>19/12/2022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Nikander CADOS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DB1-D9C2-1046-8BE7-EC5E2F9F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83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2E385-3BEE-41FE-9837-9AB31C16B134}" type="datetime1">
              <a:rPr lang="en-GB" smtClean="0"/>
              <a:t>19/12/2022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Nikander CADOS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DB1-D9C2-1046-8BE7-EC5E2F9F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92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7AF5-99A5-4395-A7E0-B2BA8E9DC5AC}" type="datetime1">
              <a:rPr lang="en-GB" smtClean="0"/>
              <a:t>19/12/2022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Nikander CADOS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DB1-D9C2-1046-8BE7-EC5E2F9F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61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3339-6A40-4AEC-8DC1-30E889D11882}" type="datetime1">
              <a:rPr lang="en-GB" smtClean="0"/>
              <a:t>19/12/2022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Nikander CADOS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DB1-D9C2-1046-8BE7-EC5E2F9F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662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8251-F57E-4C09-A3AA-E13F41064B56}" type="datetime1">
              <a:rPr lang="en-GB" smtClean="0"/>
              <a:t>19/12/2022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Nikander CADOS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DB1-D9C2-1046-8BE7-EC5E2F9F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67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1120-1FC0-47A8-B348-624CE66F0FE9}" type="datetime1">
              <a:rPr lang="en-GB" smtClean="0"/>
              <a:t>19/12/2022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Nikander CADOS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DB1-D9C2-1046-8BE7-EC5E2F9F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81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FEF6077-1E78-4E44-8602-8AAE3B1BF0CD}"/>
              </a:ext>
            </a:extLst>
          </p:cNvPr>
          <p:cNvSpPr/>
          <p:nvPr userDrawn="1"/>
        </p:nvSpPr>
        <p:spPr>
          <a:xfrm>
            <a:off x="1395" y="0"/>
            <a:ext cx="1746126" cy="6858000"/>
          </a:xfrm>
          <a:prstGeom prst="rect">
            <a:avLst/>
          </a:prstGeom>
          <a:solidFill>
            <a:srgbClr val="24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C7C2CB-AC1E-40DB-93FE-07300B96E98B}"/>
              </a:ext>
            </a:extLst>
          </p:cNvPr>
          <p:cNvSpPr/>
          <p:nvPr userDrawn="1"/>
        </p:nvSpPr>
        <p:spPr>
          <a:xfrm>
            <a:off x="11849100" y="381000"/>
            <a:ext cx="342900" cy="6477000"/>
          </a:xfrm>
          <a:prstGeom prst="rect">
            <a:avLst/>
          </a:prstGeom>
          <a:solidFill>
            <a:srgbClr val="A4C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B1FA6F3-C767-44AA-B6C1-8EF5AB16C45D}"/>
              </a:ext>
            </a:extLst>
          </p:cNvPr>
          <p:cNvSpPr/>
          <p:nvPr userDrawn="1"/>
        </p:nvSpPr>
        <p:spPr>
          <a:xfrm>
            <a:off x="11504647" y="0"/>
            <a:ext cx="342900" cy="6309360"/>
          </a:xfrm>
          <a:prstGeom prst="rect">
            <a:avLst/>
          </a:prstGeom>
          <a:solidFill>
            <a:srgbClr val="243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9D44F8B-1B98-4254-9B72-429FB83E4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6591" y="633041"/>
            <a:ext cx="8035082" cy="1388024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24326A"/>
                </a:solidFill>
                <a:latin typeface="Tw Cen MT Condensed Extra Bold" panose="020B0803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EF1B77-6699-47D8-9BC8-3E6728E91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30240" y="2021065"/>
            <a:ext cx="8041433" cy="12123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4D92C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pic>
        <p:nvPicPr>
          <p:cNvPr id="11" name="Espace réservé du contenu 6" descr="Une image contenant dessin, chemise&#10;&#10;Description générée automatiquement">
            <a:extLst>
              <a:ext uri="{FF2B5EF4-FFF2-40B4-BE49-F238E27FC236}">
                <a16:creationId xmlns:a16="http://schemas.microsoft.com/office/drawing/2014/main" id="{246C12B3-1068-443A-A103-90914A15CC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46" t="18105" r="19913" b="21187"/>
          <a:stretch/>
        </p:blipFill>
        <p:spPr>
          <a:xfrm>
            <a:off x="0" y="0"/>
            <a:ext cx="1808703" cy="1828800"/>
          </a:xfrm>
          <a:prstGeom prst="rect">
            <a:avLst/>
          </a:prstGeom>
        </p:spPr>
      </p:pic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D8980DD7-6F5A-4176-B17D-9FD6FCB3E974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502954" y="5716261"/>
            <a:ext cx="1018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050" b="0" kern="1200">
                <a:solidFill>
                  <a:srgbClr val="24326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C98016-F844-4729-AB49-4E4D37ACBCB0}" type="datetime1">
              <a:rPr lang="fr-FR" smtClean="0"/>
              <a:pPr/>
              <a:t>19/12/2022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76155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9C55-34F3-4CBB-DF5B-5DEDB85FB0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6F9E9B-129E-F55C-CFBF-EE8A42E69E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85F8E-6488-79F0-C8C6-8D05A2066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3315-8996-49FE-882E-9DDFA037D64E}" type="datetimeFigureOut">
              <a:rPr lang="nb-NO" smtClean="0"/>
              <a:t>19.12.2022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5FE15-98BC-BC55-9220-600F22ED5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B77AA-2EF8-2BD5-7046-7D1BB5DDD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66E2-C94C-4CD2-BD09-EBC71CFBC2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77890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97C92-3111-3DF9-0CA7-B98D11BEA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F0A66-814E-7F67-8BCA-1C26DB975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8E569-C179-2A9D-AA48-9F33F8FA9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3315-8996-49FE-882E-9DDFA037D64E}" type="datetimeFigureOut">
              <a:rPr lang="nb-NO" smtClean="0"/>
              <a:t>19.12.2022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E2C77-EF14-A5C1-9C60-EFF5C3E5C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A830D-0788-F5B4-8B60-959A237EC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66E2-C94C-4CD2-BD09-EBC71CFBC2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08306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76ABB-F782-3459-271F-B02C48B85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2E10B-ECE6-C20C-3212-B794C8115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2CFF8-D83F-2582-7633-14FB4030E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3315-8996-49FE-882E-9DDFA037D64E}" type="datetimeFigureOut">
              <a:rPr lang="nb-NO" smtClean="0"/>
              <a:t>19.12.2022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F8620-EE3B-ADE7-16C5-D3E6047BE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4F8BF-923B-DBDA-9C83-D6D31B05D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66E2-C94C-4CD2-BD09-EBC71CFBC2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87442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DAEDC-EDB7-D5DB-3A86-63B841CA5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D99FA-5FFC-AFA9-202B-59630C983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A60024-2451-C9C7-73A0-BD3604272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50D358-BBD0-ACA6-BC64-F5EAD406D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3315-8996-49FE-882E-9DDFA037D64E}" type="datetimeFigureOut">
              <a:rPr lang="nb-NO" smtClean="0"/>
              <a:t>19.12.2022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676CA7-7879-33B7-3933-BBD3C04A3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0FF40-BB98-AD3B-BA0B-97C1D9291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66E2-C94C-4CD2-BD09-EBC71CFBC2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41774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EC3A6-1924-2C23-CA36-2ABE278E3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18F910-DE9F-8558-82A9-AA55EE38C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F3410-B919-E9FF-537C-3C71676F3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344315-587B-1FFC-EFD7-9FB4482C6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A7AD32-FF96-785F-DEA4-6CAA655D6D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D22566-CEFA-2F31-1D8D-67699283D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3315-8996-49FE-882E-9DDFA037D64E}" type="datetimeFigureOut">
              <a:rPr lang="nb-NO" smtClean="0"/>
              <a:t>19.12.2022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44C214-5D8F-43CD-093E-D40CF8FDB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8BF8CC-FC84-ECD2-F7D0-6F451B275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66E2-C94C-4CD2-BD09-EBC71CFBC2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91026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309D5-6127-7194-09F7-CFD7E9E3E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3EC9B-EF95-4403-C9DD-6A8F747C2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3315-8996-49FE-882E-9DDFA037D64E}" type="datetimeFigureOut">
              <a:rPr lang="nb-NO" smtClean="0"/>
              <a:t>19.12.2022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631429-E508-0444-A342-E9461A876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C935A7-8E70-D02C-5E47-42E378BFE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66E2-C94C-4CD2-BD09-EBC71CFBC2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99264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21D868-050A-18EC-3181-55817E7DA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3315-8996-49FE-882E-9DDFA037D64E}" type="datetimeFigureOut">
              <a:rPr lang="nb-NO" smtClean="0"/>
              <a:t>19.12.2022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DE86C1-1641-FB8C-0F6E-4D74CF784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733E12-C081-5DF6-25C0-D8038095A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66E2-C94C-4CD2-BD09-EBC71CFBC2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58604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89D3F-C820-B51A-F7BA-2C44EF128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52A3F-B239-B903-4C21-0D385B76D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A394D6-4DF6-C1F6-8249-67E06B9D2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13089-9108-31D3-B705-58E17B6D3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3315-8996-49FE-882E-9DDFA037D64E}" type="datetimeFigureOut">
              <a:rPr lang="nb-NO" smtClean="0"/>
              <a:t>19.12.2022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73A31-9722-4B8D-F30A-98D457355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7744F-0AEB-B9DC-BA6A-E7526D157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66E2-C94C-4CD2-BD09-EBC71CFBC2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8214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5CF6F-E14C-B01F-1ECC-B7034DAAA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97561C-94C6-8BC4-901F-C04D5C3CB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05D04-DFBB-BEE0-A7F1-59C158FDD0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CBC504-8BB0-6D10-3702-2709BAEF7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3315-8996-49FE-882E-9DDFA037D64E}" type="datetimeFigureOut">
              <a:rPr lang="nb-NO" smtClean="0"/>
              <a:t>19.12.2022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5088C-98F7-F888-8C9F-3546D34E3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176840-14EF-6FA9-E959-464CCC29A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66E2-C94C-4CD2-BD09-EBC71CFBC2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38718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E4FC4-64D4-D8A4-BC02-1D3AD848C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B15B33-D5FA-6B28-1345-3A881544C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14A4B-3165-985A-EB70-A80FBDE47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3315-8996-49FE-882E-9DDFA037D64E}" type="datetimeFigureOut">
              <a:rPr lang="nb-NO" smtClean="0"/>
              <a:t>19.12.2022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C9D0D-DD4A-0CDB-E358-D296A168A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B857A-0F03-5F49-F3BB-14B430DF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66E2-C94C-4CD2-BD09-EBC71CFBC2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7728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oint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D6E9EAD-8E9E-4CB3-8C69-61058D981F54}"/>
              </a:ext>
            </a:extLst>
          </p:cNvPr>
          <p:cNvSpPr/>
          <p:nvPr userDrawn="1"/>
        </p:nvSpPr>
        <p:spPr>
          <a:xfrm>
            <a:off x="11849100" y="381000"/>
            <a:ext cx="342900" cy="6477000"/>
          </a:xfrm>
          <a:prstGeom prst="rect">
            <a:avLst/>
          </a:prstGeom>
          <a:solidFill>
            <a:srgbClr val="A4C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D21D7A-296A-4E9A-A183-66B9D55EA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970" y="440800"/>
            <a:ext cx="8434873" cy="931830"/>
          </a:xfrm>
          <a:prstGeom prst="rect">
            <a:avLst/>
          </a:prstGeom>
        </p:spPr>
        <p:txBody>
          <a:bodyPr/>
          <a:lstStyle>
            <a:lvl1pPr>
              <a:defRPr sz="6600">
                <a:solidFill>
                  <a:srgbClr val="24326A"/>
                </a:solidFill>
                <a:latin typeface="Tw Cen MT Condensed Extra Bold" panose="020B0803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612836-A463-4651-8507-7BA388D84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3969" y="2506850"/>
            <a:ext cx="8358673" cy="3536718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50000"/>
              </a:lnSpc>
              <a:buFontTx/>
              <a:buBlip>
                <a:blip r:embed="rId2"/>
              </a:buBlip>
              <a:defRPr b="1">
                <a:solidFill>
                  <a:schemeClr val="tx2"/>
                </a:solidFill>
                <a:latin typeface="Avenir Black" panose="020B0803020203020204" pitchFamily="34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venir" panose="020B0503020203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venir" panose="020B0503020203020204" pitchFamily="34" charset="0"/>
              </a:defRPr>
            </a:lvl3pPr>
            <a:lvl4pPr>
              <a:defRPr>
                <a:solidFill>
                  <a:schemeClr val="tx2"/>
                </a:solidFill>
                <a:latin typeface="Avenir" panose="020B0503020203020204" pitchFamily="34" charset="0"/>
              </a:defRPr>
            </a:lvl4pPr>
            <a:lvl5pPr>
              <a:defRPr>
                <a:solidFill>
                  <a:schemeClr val="tx2"/>
                </a:solidFill>
                <a:latin typeface="Avenir" panose="020B0503020203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556268-9B24-4FB5-A5B2-AD3630176569}"/>
              </a:ext>
            </a:extLst>
          </p:cNvPr>
          <p:cNvSpPr/>
          <p:nvPr userDrawn="1"/>
        </p:nvSpPr>
        <p:spPr>
          <a:xfrm>
            <a:off x="11504647" y="0"/>
            <a:ext cx="342900" cy="6309360"/>
          </a:xfrm>
          <a:prstGeom prst="rect">
            <a:avLst/>
          </a:prstGeom>
          <a:solidFill>
            <a:srgbClr val="243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7FDD385-4F78-4996-A8B3-2B488254A6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23971" y="1382187"/>
            <a:ext cx="8434872" cy="717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4D92CF"/>
                </a:solidFill>
                <a:latin typeface="Avenir" panose="020B0503020203020204" pitchFamily="34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EECD90-0261-41C2-9F6D-9E2F874F21FB}"/>
              </a:ext>
            </a:extLst>
          </p:cNvPr>
          <p:cNvSpPr/>
          <p:nvPr userDrawn="1"/>
        </p:nvSpPr>
        <p:spPr>
          <a:xfrm>
            <a:off x="1395" y="0"/>
            <a:ext cx="1746126" cy="6858000"/>
          </a:xfrm>
          <a:prstGeom prst="rect">
            <a:avLst/>
          </a:prstGeom>
          <a:solidFill>
            <a:srgbClr val="24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7" name="Espace réservé du contenu 6" descr="Une image contenant dessin, chemise&#10;&#10;Description générée automatiquement">
            <a:extLst>
              <a:ext uri="{FF2B5EF4-FFF2-40B4-BE49-F238E27FC236}">
                <a16:creationId xmlns:a16="http://schemas.microsoft.com/office/drawing/2014/main" id="{C9A23E82-B1A7-41E9-BA47-F6FA29DB07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46" t="18105" r="19913" b="21187"/>
          <a:stretch/>
        </p:blipFill>
        <p:spPr>
          <a:xfrm>
            <a:off x="0" y="0"/>
            <a:ext cx="1808703" cy="1828800"/>
          </a:xfrm>
          <a:prstGeom prst="rect">
            <a:avLst/>
          </a:prstGeom>
        </p:spPr>
      </p:pic>
      <p:sp>
        <p:nvSpPr>
          <p:cNvPr id="21" name="Espace réservé de la date 3">
            <a:extLst>
              <a:ext uri="{FF2B5EF4-FFF2-40B4-BE49-F238E27FC236}">
                <a16:creationId xmlns:a16="http://schemas.microsoft.com/office/drawing/2014/main" id="{775608FF-C2E6-43F4-B0F9-2CC5E8CE6039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502954" y="5716261"/>
            <a:ext cx="1018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050" b="0" kern="1200">
                <a:solidFill>
                  <a:srgbClr val="24326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C98016-F844-4729-AB49-4E4D37ACBCB0}" type="datetime1">
              <a:rPr lang="fr-FR" smtClean="0"/>
              <a:pPr/>
              <a:t>19/12/2022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03521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38B960-4EDF-B6B7-6D61-B46EB27661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4D9C4-1019-D10E-1248-DBD0D7654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907EE-1605-5970-2C08-C0D273AB3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3315-8996-49FE-882E-9DDFA037D64E}" type="datetimeFigureOut">
              <a:rPr lang="nb-NO" smtClean="0"/>
              <a:t>19.12.2022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EDCDF-6D39-E5DC-3AE2-222031E8A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0EB18-BE84-85FF-1A43-650316786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E66E2-C94C-4CD2-BD09-EBC71CFBC2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6360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point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D6E9EAD-8E9E-4CB3-8C69-61058D981F54}"/>
              </a:ext>
            </a:extLst>
          </p:cNvPr>
          <p:cNvSpPr/>
          <p:nvPr userDrawn="1"/>
        </p:nvSpPr>
        <p:spPr>
          <a:xfrm>
            <a:off x="11849100" y="381000"/>
            <a:ext cx="342900" cy="6477000"/>
          </a:xfrm>
          <a:prstGeom prst="rect">
            <a:avLst/>
          </a:prstGeom>
          <a:solidFill>
            <a:srgbClr val="A4C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D21D7A-296A-4E9A-A183-66B9D55EA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970" y="440800"/>
            <a:ext cx="8434873" cy="931830"/>
          </a:xfrm>
          <a:prstGeom prst="rect">
            <a:avLst/>
          </a:prstGeom>
        </p:spPr>
        <p:txBody>
          <a:bodyPr/>
          <a:lstStyle>
            <a:lvl1pPr>
              <a:defRPr sz="6600">
                <a:solidFill>
                  <a:srgbClr val="24326A"/>
                </a:solidFill>
                <a:latin typeface="Tw Cen MT Condensed Extra Bold" panose="020B0803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612836-A463-4651-8507-7BA388D84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3969" y="2506850"/>
            <a:ext cx="8358673" cy="3536718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50000"/>
              </a:lnSpc>
              <a:buFontTx/>
              <a:buBlip>
                <a:blip r:embed="rId2"/>
              </a:buBlip>
              <a:defRPr b="1">
                <a:solidFill>
                  <a:schemeClr val="tx2"/>
                </a:solidFill>
                <a:latin typeface="Avenir Black" panose="020B0803020203020204" pitchFamily="34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venir" panose="020B0503020203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venir" panose="020B0503020203020204" pitchFamily="34" charset="0"/>
              </a:defRPr>
            </a:lvl3pPr>
            <a:lvl4pPr>
              <a:defRPr>
                <a:solidFill>
                  <a:schemeClr val="tx2"/>
                </a:solidFill>
                <a:latin typeface="Avenir" panose="020B0503020203020204" pitchFamily="34" charset="0"/>
              </a:defRPr>
            </a:lvl4pPr>
            <a:lvl5pPr>
              <a:defRPr>
                <a:solidFill>
                  <a:schemeClr val="tx2"/>
                </a:solidFill>
                <a:latin typeface="Avenir" panose="020B0503020203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556268-9B24-4FB5-A5B2-AD3630176569}"/>
              </a:ext>
            </a:extLst>
          </p:cNvPr>
          <p:cNvSpPr/>
          <p:nvPr userDrawn="1"/>
        </p:nvSpPr>
        <p:spPr>
          <a:xfrm>
            <a:off x="11504647" y="0"/>
            <a:ext cx="342900" cy="6309360"/>
          </a:xfrm>
          <a:prstGeom prst="rect">
            <a:avLst/>
          </a:prstGeom>
          <a:solidFill>
            <a:srgbClr val="243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7FDD385-4F78-4996-A8B3-2B488254A6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23971" y="1382187"/>
            <a:ext cx="8434872" cy="717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4D92CF"/>
                </a:solidFill>
                <a:latin typeface="Avenir" panose="020B0503020203020204" pitchFamily="34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EECD90-0261-41C2-9F6D-9E2F874F21FB}"/>
              </a:ext>
            </a:extLst>
          </p:cNvPr>
          <p:cNvSpPr/>
          <p:nvPr userDrawn="1"/>
        </p:nvSpPr>
        <p:spPr>
          <a:xfrm>
            <a:off x="1395" y="0"/>
            <a:ext cx="1746126" cy="6858000"/>
          </a:xfrm>
          <a:prstGeom prst="rect">
            <a:avLst/>
          </a:prstGeom>
          <a:solidFill>
            <a:srgbClr val="24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7" name="Espace réservé du contenu 6" descr="Une image contenant dessin, chemise&#10;&#10;Description générée automatiquement">
            <a:extLst>
              <a:ext uri="{FF2B5EF4-FFF2-40B4-BE49-F238E27FC236}">
                <a16:creationId xmlns:a16="http://schemas.microsoft.com/office/drawing/2014/main" id="{C9A23E82-B1A7-41E9-BA47-F6FA29DB07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46" t="18105" r="19913" b="21187"/>
          <a:stretch/>
        </p:blipFill>
        <p:spPr>
          <a:xfrm>
            <a:off x="0" y="0"/>
            <a:ext cx="1808703" cy="1828800"/>
          </a:xfrm>
          <a:prstGeom prst="rect">
            <a:avLst/>
          </a:prstGeom>
        </p:spPr>
      </p:pic>
      <p:sp>
        <p:nvSpPr>
          <p:cNvPr id="21" name="Espace réservé de la date 3">
            <a:extLst>
              <a:ext uri="{FF2B5EF4-FFF2-40B4-BE49-F238E27FC236}">
                <a16:creationId xmlns:a16="http://schemas.microsoft.com/office/drawing/2014/main" id="{775608FF-C2E6-43F4-B0F9-2CC5E8CE6039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502954" y="5716261"/>
            <a:ext cx="1018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050" b="0" kern="1200">
                <a:solidFill>
                  <a:srgbClr val="24326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C98016-F844-4729-AB49-4E4D37ACBCB0}" type="datetime1">
              <a:rPr lang="fr-FR" smtClean="0"/>
              <a:pPr/>
              <a:t>19/12/2022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46701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points content">
  <p:cSld name="1_Title and points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/>
          <p:nvPr/>
        </p:nvSpPr>
        <p:spPr>
          <a:xfrm>
            <a:off x="11849100" y="381000"/>
            <a:ext cx="342900" cy="6477000"/>
          </a:xfrm>
          <a:prstGeom prst="rect">
            <a:avLst/>
          </a:prstGeom>
          <a:solidFill>
            <a:srgbClr val="A4C7E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7" name="Google Shape;17;p18"/>
          <p:cNvSpPr txBox="1">
            <a:spLocks noGrp="1"/>
          </p:cNvSpPr>
          <p:nvPr>
            <p:ph type="title"/>
          </p:nvPr>
        </p:nvSpPr>
        <p:spPr>
          <a:xfrm>
            <a:off x="2023970" y="440800"/>
            <a:ext cx="8434873" cy="931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4326A"/>
              </a:buClr>
              <a:buSzPts val="6600"/>
              <a:buFont typeface="Twentieth Century"/>
              <a:buNone/>
              <a:defRPr sz="6600" b="1" i="0" u="none" strike="noStrike" cap="none">
                <a:solidFill>
                  <a:srgbClr val="24326A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body" idx="1"/>
          </p:nvPr>
        </p:nvSpPr>
        <p:spPr>
          <a:xfrm>
            <a:off x="2023969" y="2506850"/>
            <a:ext cx="8358673" cy="3536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9" name="Google Shape;19;p18"/>
          <p:cNvSpPr/>
          <p:nvPr/>
        </p:nvSpPr>
        <p:spPr>
          <a:xfrm>
            <a:off x="11504647" y="0"/>
            <a:ext cx="342900" cy="6309360"/>
          </a:xfrm>
          <a:prstGeom prst="rect">
            <a:avLst/>
          </a:prstGeom>
          <a:solidFill>
            <a:srgbClr val="24326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0" name="Google Shape;20;p18"/>
          <p:cNvSpPr txBox="1">
            <a:spLocks noGrp="1"/>
          </p:cNvSpPr>
          <p:nvPr>
            <p:ph type="body" idx="2"/>
          </p:nvPr>
        </p:nvSpPr>
        <p:spPr>
          <a:xfrm>
            <a:off x="2023971" y="1382187"/>
            <a:ext cx="8434872" cy="71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D92CF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4D92CF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21" name="Google Shape;21;p18"/>
          <p:cNvSpPr/>
          <p:nvPr/>
        </p:nvSpPr>
        <p:spPr>
          <a:xfrm>
            <a:off x="1395" y="0"/>
            <a:ext cx="1746126" cy="6858000"/>
          </a:xfrm>
          <a:prstGeom prst="rect">
            <a:avLst/>
          </a:prstGeom>
          <a:solidFill>
            <a:srgbClr val="24326A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2" name="Google Shape;22;p18" descr="Une image contenant dessin, chemise&#10;&#10;Description générée automatiquement"/>
          <p:cNvPicPr preferRelativeResize="0"/>
          <p:nvPr/>
        </p:nvPicPr>
        <p:blipFill rotWithShape="1">
          <a:blip r:embed="rId2">
            <a:alphaModFix/>
          </a:blip>
          <a:srcRect l="20046" t="18105" r="19913" b="21187"/>
          <a:stretch/>
        </p:blipFill>
        <p:spPr>
          <a:xfrm>
            <a:off x="0" y="0"/>
            <a:ext cx="1808703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18"/>
          <p:cNvSpPr txBox="1"/>
          <p:nvPr/>
        </p:nvSpPr>
        <p:spPr>
          <a:xfrm rot="-5400000">
            <a:off x="11502954" y="5716261"/>
            <a:ext cx="10183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i="0" u="none" strike="noStrike" cap="none">
                <a:solidFill>
                  <a:srgbClr val="24326A"/>
                </a:solidFill>
                <a:latin typeface="Avenir"/>
                <a:ea typeface="Avenir"/>
                <a:cs typeface="Avenir"/>
                <a:sym typeface="Avenir"/>
              </a:rPr>
              <a:t>05/12/2022</a:t>
            </a:r>
            <a:endParaRPr sz="1050" b="0" i="0" u="none" strike="noStrike" cap="none">
              <a:solidFill>
                <a:srgbClr val="24326A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12413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D6E9EAD-8E9E-4CB3-8C69-61058D981F54}"/>
              </a:ext>
            </a:extLst>
          </p:cNvPr>
          <p:cNvSpPr/>
          <p:nvPr userDrawn="1"/>
        </p:nvSpPr>
        <p:spPr>
          <a:xfrm>
            <a:off x="11849100" y="381000"/>
            <a:ext cx="342900" cy="6477000"/>
          </a:xfrm>
          <a:prstGeom prst="rect">
            <a:avLst/>
          </a:prstGeom>
          <a:solidFill>
            <a:srgbClr val="A4C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D21D7A-296A-4E9A-A183-66B9D55EA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5051" y="434494"/>
            <a:ext cx="8434873" cy="931830"/>
          </a:xfrm>
          <a:prstGeom prst="rect">
            <a:avLst/>
          </a:prstGeom>
        </p:spPr>
        <p:txBody>
          <a:bodyPr/>
          <a:lstStyle>
            <a:lvl1pPr>
              <a:defRPr sz="6600">
                <a:solidFill>
                  <a:srgbClr val="24326A"/>
                </a:solidFill>
                <a:latin typeface="Tw Cen MT Condensed Extra Bold" panose="020B0803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612836-A463-4651-8507-7BA388D84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8948" y="2771098"/>
            <a:ext cx="8434872" cy="33725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Font typeface="Arial" panose="020B0604020202020204" pitchFamily="34" charset="0"/>
              <a:buNone/>
              <a:defRPr sz="2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>
                <a:solidFill>
                  <a:schemeClr val="tx2"/>
                </a:solidFill>
                <a:latin typeface="+mn-lt"/>
              </a:defRPr>
            </a:lvl2pPr>
            <a:lvl3pPr marL="914400" indent="0">
              <a:buFont typeface="Arial" panose="020B0604020202020204" pitchFamily="34" charset="0"/>
              <a:buNone/>
              <a:defRPr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556268-9B24-4FB5-A5B2-AD3630176569}"/>
              </a:ext>
            </a:extLst>
          </p:cNvPr>
          <p:cNvSpPr/>
          <p:nvPr userDrawn="1"/>
        </p:nvSpPr>
        <p:spPr>
          <a:xfrm>
            <a:off x="11504647" y="0"/>
            <a:ext cx="342900" cy="6309360"/>
          </a:xfrm>
          <a:prstGeom prst="rect">
            <a:avLst/>
          </a:prstGeom>
          <a:solidFill>
            <a:srgbClr val="243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7FDD385-4F78-4996-A8B3-2B488254A6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05052" y="1375881"/>
            <a:ext cx="8434872" cy="717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4D92CF"/>
                </a:solidFill>
                <a:latin typeface="Avenir" panose="020B0503020203020204" pitchFamily="34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2BD47F-CEF1-4A0A-A198-242A057B78C7}"/>
              </a:ext>
            </a:extLst>
          </p:cNvPr>
          <p:cNvSpPr/>
          <p:nvPr userDrawn="1"/>
        </p:nvSpPr>
        <p:spPr>
          <a:xfrm>
            <a:off x="1395" y="0"/>
            <a:ext cx="1746126" cy="6858000"/>
          </a:xfrm>
          <a:prstGeom prst="rect">
            <a:avLst/>
          </a:prstGeom>
          <a:solidFill>
            <a:srgbClr val="24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8" name="Espace réservé du contenu 6" descr="Une image contenant dessin, chemise&#10;&#10;Description générée automatiquement">
            <a:extLst>
              <a:ext uri="{FF2B5EF4-FFF2-40B4-BE49-F238E27FC236}">
                <a16:creationId xmlns:a16="http://schemas.microsoft.com/office/drawing/2014/main" id="{FA36CC7C-5659-48A9-B00B-66DDABA27A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46" t="18105" r="19913" b="21187"/>
          <a:stretch/>
        </p:blipFill>
        <p:spPr>
          <a:xfrm>
            <a:off x="0" y="0"/>
            <a:ext cx="1808703" cy="1828800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DA36D85-570E-4600-8B90-6715397FBB2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A4FB20D-9EBE-49D7-91CD-E21D7C9A757A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F9394280-B295-4251-BCA3-6B2FC7FE2A5B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502954" y="5716261"/>
            <a:ext cx="1018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050" b="0" kern="1200">
                <a:solidFill>
                  <a:srgbClr val="24326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C98016-F844-4729-AB49-4E4D37ACBCB0}" type="datetime1">
              <a:rPr lang="fr-FR" smtClean="0"/>
              <a:pPr/>
              <a:t>19/12/2022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3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D6E9EAD-8E9E-4CB3-8C69-61058D981F54}"/>
              </a:ext>
            </a:extLst>
          </p:cNvPr>
          <p:cNvSpPr/>
          <p:nvPr userDrawn="1"/>
        </p:nvSpPr>
        <p:spPr>
          <a:xfrm>
            <a:off x="11849100" y="381000"/>
            <a:ext cx="342900" cy="6477000"/>
          </a:xfrm>
          <a:prstGeom prst="rect">
            <a:avLst/>
          </a:prstGeom>
          <a:solidFill>
            <a:srgbClr val="A4C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D21D7A-296A-4E9A-A183-66B9D55EA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6133" y="314677"/>
            <a:ext cx="8434873" cy="931830"/>
          </a:xfrm>
          <a:prstGeom prst="rect">
            <a:avLst/>
          </a:prstGeom>
        </p:spPr>
        <p:txBody>
          <a:bodyPr/>
          <a:lstStyle>
            <a:lvl1pPr>
              <a:defRPr sz="6600">
                <a:solidFill>
                  <a:srgbClr val="24326A"/>
                </a:solidFill>
                <a:latin typeface="Tw Cen MT Condensed Extra Bold" panose="020B0803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612836-A463-4651-8507-7BA388D84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3157" y="2351008"/>
            <a:ext cx="4030942" cy="3808843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 sz="2400" b="1">
                <a:solidFill>
                  <a:schemeClr val="tx2"/>
                </a:solidFill>
                <a:latin typeface="Avenir Black" panose="020B0803020203020204" pitchFamily="34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Avenir" panose="020B0503020203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Avenir" panose="020B0503020203020204" pitchFamily="34" charset="0"/>
              </a:defRPr>
            </a:lvl3pPr>
            <a:lvl4pPr>
              <a:defRPr sz="1600">
                <a:solidFill>
                  <a:schemeClr val="tx2"/>
                </a:solidFill>
                <a:latin typeface="Avenir" panose="020B0503020203020204" pitchFamily="34" charset="0"/>
              </a:defRPr>
            </a:lvl4pPr>
            <a:lvl5pPr>
              <a:defRPr sz="1600">
                <a:solidFill>
                  <a:schemeClr val="tx2"/>
                </a:solidFill>
                <a:latin typeface="Avenir" panose="020B0503020203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556268-9B24-4FB5-A5B2-AD3630176569}"/>
              </a:ext>
            </a:extLst>
          </p:cNvPr>
          <p:cNvSpPr/>
          <p:nvPr userDrawn="1"/>
        </p:nvSpPr>
        <p:spPr>
          <a:xfrm>
            <a:off x="11504647" y="0"/>
            <a:ext cx="342900" cy="6309360"/>
          </a:xfrm>
          <a:prstGeom prst="rect">
            <a:avLst/>
          </a:prstGeom>
          <a:solidFill>
            <a:srgbClr val="243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7FDD385-4F78-4996-A8B3-2B488254A6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86134" y="1256064"/>
            <a:ext cx="8434872" cy="717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4D92CF"/>
                </a:solidFill>
                <a:latin typeface="Avenir" panose="020B0503020203020204" pitchFamily="34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B50515E9-98F7-4FC8-8BFC-C6E125F8E68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351965" y="2351008"/>
            <a:ext cx="4030942" cy="3808843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 sz="2400" b="1">
                <a:solidFill>
                  <a:schemeClr val="tx2"/>
                </a:solidFill>
                <a:latin typeface="Avenir Black" panose="020B0803020203020204" pitchFamily="34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Avenir" panose="020B0503020203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Avenir" panose="020B0503020203020204" pitchFamily="34" charset="0"/>
              </a:defRPr>
            </a:lvl3pPr>
            <a:lvl4pPr>
              <a:defRPr sz="1600">
                <a:solidFill>
                  <a:schemeClr val="tx2"/>
                </a:solidFill>
                <a:latin typeface="Avenir" panose="020B0503020203020204" pitchFamily="34" charset="0"/>
              </a:defRPr>
            </a:lvl4pPr>
            <a:lvl5pPr>
              <a:defRPr sz="1600">
                <a:solidFill>
                  <a:schemeClr val="tx2"/>
                </a:solidFill>
                <a:latin typeface="Avenir" panose="020B0503020203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FEEEE2B-5C44-49C3-9FCD-41E44870CC2B}"/>
              </a:ext>
            </a:extLst>
          </p:cNvPr>
          <p:cNvSpPr/>
          <p:nvPr userDrawn="1"/>
        </p:nvSpPr>
        <p:spPr>
          <a:xfrm>
            <a:off x="1395" y="0"/>
            <a:ext cx="1746126" cy="6858000"/>
          </a:xfrm>
          <a:prstGeom prst="rect">
            <a:avLst/>
          </a:prstGeom>
          <a:solidFill>
            <a:srgbClr val="24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6" name="Espace réservé du contenu 6" descr="Une image contenant dessin, chemise&#10;&#10;Description générée automatiquement">
            <a:extLst>
              <a:ext uri="{FF2B5EF4-FFF2-40B4-BE49-F238E27FC236}">
                <a16:creationId xmlns:a16="http://schemas.microsoft.com/office/drawing/2014/main" id="{A3296B41-5EE9-4533-9E13-08D0186DC5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46" t="18105" r="19913" b="21187"/>
          <a:stretch/>
        </p:blipFill>
        <p:spPr>
          <a:xfrm>
            <a:off x="0" y="0"/>
            <a:ext cx="1808703" cy="1828800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8BA62DF-B3C6-4500-A94E-B44C8F2F877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A4FB20D-9EBE-49D7-91CD-E21D7C9A757A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ACA568CB-16A7-4C57-8BD4-4EC603043500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502954" y="5716261"/>
            <a:ext cx="1018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050" b="0" kern="1200">
                <a:solidFill>
                  <a:srgbClr val="24326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C98016-F844-4729-AB49-4E4D37ACBCB0}" type="datetime1">
              <a:rPr lang="fr-FR" smtClean="0"/>
              <a:pPr/>
              <a:t>19/12/2022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227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blo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D6E9EAD-8E9E-4CB3-8C69-61058D981F54}"/>
              </a:ext>
            </a:extLst>
          </p:cNvPr>
          <p:cNvSpPr/>
          <p:nvPr userDrawn="1"/>
        </p:nvSpPr>
        <p:spPr>
          <a:xfrm>
            <a:off x="11849100" y="381000"/>
            <a:ext cx="342900" cy="6477000"/>
          </a:xfrm>
          <a:prstGeom prst="rect">
            <a:avLst/>
          </a:prstGeom>
          <a:solidFill>
            <a:srgbClr val="A4C7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D21D7A-296A-4E9A-A183-66B9D55EA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380" y="333595"/>
            <a:ext cx="8434873" cy="931830"/>
          </a:xfrm>
          <a:prstGeom prst="rect">
            <a:avLst/>
          </a:prstGeom>
        </p:spPr>
        <p:txBody>
          <a:bodyPr/>
          <a:lstStyle>
            <a:lvl1pPr>
              <a:defRPr sz="6600">
                <a:solidFill>
                  <a:srgbClr val="24326A"/>
                </a:solidFill>
                <a:latin typeface="Tw Cen MT Condensed Extra Bold" panose="020B0803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556268-9B24-4FB5-A5B2-AD3630176569}"/>
              </a:ext>
            </a:extLst>
          </p:cNvPr>
          <p:cNvSpPr/>
          <p:nvPr userDrawn="1"/>
        </p:nvSpPr>
        <p:spPr>
          <a:xfrm>
            <a:off x="11504647" y="0"/>
            <a:ext cx="342900" cy="6309360"/>
          </a:xfrm>
          <a:prstGeom prst="rect">
            <a:avLst/>
          </a:prstGeom>
          <a:solidFill>
            <a:srgbClr val="243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7FDD385-4F78-4996-A8B3-2B488254A6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98381" y="1274982"/>
            <a:ext cx="8434872" cy="717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4D92CF"/>
                </a:solidFill>
                <a:latin typeface="Avenir" panose="020B0503020203020204" pitchFamily="34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45FFFADB-9A44-4C26-9D92-525BDAC22ED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136979" y="2478306"/>
            <a:ext cx="6234113" cy="1780786"/>
          </a:xfrm>
          <a:prstGeom prst="rect">
            <a:avLst/>
          </a:prstGeom>
          <a:solidFill>
            <a:srgbClr val="E2E8F6"/>
          </a:solidFill>
        </p:spPr>
        <p:txBody>
          <a:bodyPr anchor="ctr"/>
          <a:lstStyle>
            <a:lvl1pPr marL="0" indent="0">
              <a:buNone/>
              <a:defRPr/>
            </a:lvl1pPr>
            <a:lvl2pPr marL="45720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venir Black" panose="020B0803020203020204" pitchFamily="34" charset="0"/>
              </a:defRPr>
            </a:lvl2pPr>
          </a:lstStyle>
          <a:p>
            <a:pPr lvl="1"/>
            <a:r>
              <a:rPr lang="fr-FR" dirty="0"/>
              <a:t>Cliquez pour modifier les styles du</a:t>
            </a:r>
          </a:p>
        </p:txBody>
      </p:sp>
      <p:sp>
        <p:nvSpPr>
          <p:cNvPr id="18" name="Espace réservé du texte 16">
            <a:extLst>
              <a:ext uri="{FF2B5EF4-FFF2-40B4-BE49-F238E27FC236}">
                <a16:creationId xmlns:a16="http://schemas.microsoft.com/office/drawing/2014/main" id="{996C35F5-6E4B-4B62-A57C-790ED302DB2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94977" y="4347992"/>
            <a:ext cx="6857524" cy="1784319"/>
          </a:xfrm>
          <a:prstGeom prst="rect">
            <a:avLst/>
          </a:prstGeom>
          <a:solidFill>
            <a:srgbClr val="BDD6ED"/>
          </a:solidFill>
        </p:spPr>
        <p:txBody>
          <a:bodyPr anchor="ctr"/>
          <a:lstStyle>
            <a:lvl1pPr marL="0" indent="0">
              <a:buNone/>
              <a:defRPr/>
            </a:lvl1pPr>
            <a:lvl2pPr marL="45720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venir Black" panose="020B0803020203020204" pitchFamily="34" charset="0"/>
              </a:defRPr>
            </a:lvl2pPr>
          </a:lstStyle>
          <a:p>
            <a:pPr lvl="1"/>
            <a:r>
              <a:rPr lang="fr-FR" dirty="0"/>
              <a:t>Cliquez pour modifier les styles du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170602-A2E2-41E7-B663-52B51E749A44}"/>
              </a:ext>
            </a:extLst>
          </p:cNvPr>
          <p:cNvSpPr/>
          <p:nvPr userDrawn="1"/>
        </p:nvSpPr>
        <p:spPr>
          <a:xfrm>
            <a:off x="1395" y="0"/>
            <a:ext cx="1746126" cy="6858000"/>
          </a:xfrm>
          <a:prstGeom prst="rect">
            <a:avLst/>
          </a:prstGeom>
          <a:solidFill>
            <a:srgbClr val="2432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6" name="Espace réservé du contenu 6" descr="Une image contenant dessin, chemise&#10;&#10;Description générée automatiquement">
            <a:extLst>
              <a:ext uri="{FF2B5EF4-FFF2-40B4-BE49-F238E27FC236}">
                <a16:creationId xmlns:a16="http://schemas.microsoft.com/office/drawing/2014/main" id="{8E7C2363-FB9A-4F75-A98E-9942E4851D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46" t="18105" r="19913" b="21187"/>
          <a:stretch/>
        </p:blipFill>
        <p:spPr>
          <a:xfrm>
            <a:off x="0" y="0"/>
            <a:ext cx="1808703" cy="1828800"/>
          </a:xfrm>
          <a:prstGeom prst="rect">
            <a:avLst/>
          </a:prstGeom>
        </p:spPr>
      </p:pic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17EF1F39-C097-4E4F-B2A6-4881EDB6184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A4FB20D-9EBE-49D7-91CD-E21D7C9A757A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6" name="Espace réservé de la date 3">
            <a:extLst>
              <a:ext uri="{FF2B5EF4-FFF2-40B4-BE49-F238E27FC236}">
                <a16:creationId xmlns:a16="http://schemas.microsoft.com/office/drawing/2014/main" id="{DDFE2288-0291-4419-8F5A-8B802F2D2A70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502954" y="5716261"/>
            <a:ext cx="1018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050" b="0" kern="1200">
                <a:solidFill>
                  <a:srgbClr val="24326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C98016-F844-4729-AB49-4E4D37ACBCB0}" type="datetime1">
              <a:rPr lang="fr-FR" smtClean="0"/>
              <a:pPr/>
              <a:t>19/12/2022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062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pty">
    <p:bg>
      <p:bgPr>
        <a:solidFill>
          <a:srgbClr val="2432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985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5322" y="2794304"/>
            <a:ext cx="9299778" cy="176499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5500" b="0" i="0" baseline="0">
                <a:solidFill>
                  <a:schemeClr val="bg1"/>
                </a:solidFill>
                <a:latin typeface="Arial" charset="0"/>
                <a:cs typeface="Calibri 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1448" y="2322642"/>
            <a:ext cx="9144000" cy="566934"/>
          </a:xfrm>
        </p:spPr>
        <p:txBody>
          <a:bodyPr>
            <a:normAutofit/>
          </a:bodyPr>
          <a:lstStyle>
            <a:lvl1pPr marL="0" indent="0" algn="l">
              <a:buNone/>
              <a:defRPr sz="3000" b="1" i="0" cap="all" baseline="0">
                <a:solidFill>
                  <a:schemeClr val="tx2"/>
                </a:solidFill>
                <a:latin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0"/>
          </p:nvPr>
        </p:nvSpPr>
        <p:spPr>
          <a:xfrm>
            <a:off x="2897516" y="5938779"/>
            <a:ext cx="4989183" cy="370867"/>
          </a:xfrm>
        </p:spPr>
        <p:txBody>
          <a:bodyPr/>
          <a:lstStyle>
            <a:lvl1pPr>
              <a:defRPr sz="1800" b="1" i="0" baseline="0">
                <a:solidFill>
                  <a:schemeClr val="tx2"/>
                </a:solidFill>
                <a:latin typeface="Arial" charset="0"/>
              </a:defRPr>
            </a:lvl1pPr>
          </a:lstStyle>
          <a:p>
            <a:fld id="{42873B0E-77DA-4B85-BB77-4FB4E029CA80}" type="datetime1">
              <a:rPr lang="en-GB" smtClean="0"/>
              <a:t>19/12/2022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3" hasCustomPrompt="1"/>
          </p:nvPr>
        </p:nvSpPr>
        <p:spPr>
          <a:xfrm>
            <a:off x="2897517" y="5169544"/>
            <a:ext cx="4989183" cy="85596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Arial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Name, Surname</a:t>
            </a:r>
          </a:p>
          <a:p>
            <a:pPr lvl="0"/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8342477" y="5146943"/>
            <a:ext cx="3684423" cy="81940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en-US" b="1">
                <a:solidFill>
                  <a:schemeClr val="accent3"/>
                </a:solidFill>
                <a:latin typeface="Arial" charset="0"/>
              </a:rPr>
              <a:t>Click to edit Master text styles</a:t>
            </a:r>
          </a:p>
          <a:p>
            <a:pPr lvl="1"/>
            <a:r>
              <a:rPr lang="en-US" b="1">
                <a:solidFill>
                  <a:schemeClr val="accent3"/>
                </a:solidFill>
                <a:latin typeface="Arial" charset="0"/>
              </a:rPr>
              <a:t>Second level</a:t>
            </a:r>
          </a:p>
          <a:p>
            <a:pPr lvl="2"/>
            <a:r>
              <a:rPr lang="en-US" b="1">
                <a:solidFill>
                  <a:schemeClr val="accent3"/>
                </a:solidFill>
                <a:latin typeface="Arial" charset="0"/>
              </a:rPr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55937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22"/>
          <p:cNvSpPr>
            <a:spLocks noGrp="1"/>
          </p:cNvSpPr>
          <p:nvPr>
            <p:ph type="title"/>
          </p:nvPr>
        </p:nvSpPr>
        <p:spPr>
          <a:xfrm>
            <a:off x="770720" y="533400"/>
            <a:ext cx="7281080" cy="365170"/>
          </a:xfrm>
        </p:spPr>
        <p:txBody>
          <a:bodyPr vert="horz" anchor="b" anchorCtr="0">
            <a:noAutofit/>
          </a:bodyPr>
          <a:lstStyle>
            <a:lvl1pPr algn="l">
              <a:defRPr sz="1800" b="0" i="0" baseline="0">
                <a:solidFill>
                  <a:schemeClr val="accent1"/>
                </a:solidFill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Content Placeholder 29"/>
          <p:cNvSpPr>
            <a:spLocks noGrp="1"/>
          </p:cNvSpPr>
          <p:nvPr>
            <p:ph sz="quarter" idx="18" hasCustomPrompt="1"/>
          </p:nvPr>
        </p:nvSpPr>
        <p:spPr>
          <a:xfrm>
            <a:off x="766424" y="1855789"/>
            <a:ext cx="2980075" cy="3031898"/>
          </a:xfrm>
        </p:spPr>
        <p:txBody>
          <a:bodyPr>
            <a:normAutofit/>
          </a:bodyPr>
          <a:lstStyle>
            <a:lvl1pPr marL="0" indent="0">
              <a:buNone/>
              <a:defRPr sz="3000" baseline="0">
                <a:solidFill>
                  <a:schemeClr val="accent1"/>
                </a:solidFill>
                <a:latin typeface="Arial" charset="0"/>
              </a:defRPr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22" name="Content Placeholder 29"/>
          <p:cNvSpPr>
            <a:spLocks noGrp="1"/>
          </p:cNvSpPr>
          <p:nvPr>
            <p:ph sz="quarter" idx="19" hasCustomPrompt="1"/>
          </p:nvPr>
        </p:nvSpPr>
        <p:spPr>
          <a:xfrm>
            <a:off x="4072720" y="1855788"/>
            <a:ext cx="7281080" cy="4244975"/>
          </a:xfrm>
        </p:spPr>
        <p:txBody>
          <a:bodyPr>
            <a:normAutofit/>
          </a:bodyPr>
          <a:lstStyle>
            <a:lvl1pPr marL="0" indent="0">
              <a:buNone/>
              <a:defRPr sz="2000" b="1" baseline="0">
                <a:solidFill>
                  <a:schemeClr val="accent1"/>
                </a:solidFill>
                <a:latin typeface="Arial" charset="0"/>
              </a:defRPr>
            </a:lvl1pPr>
            <a:lvl2pPr marL="349200" indent="-349200">
              <a:buFont typeface="Arial" panose="020B0604020202020204" pitchFamily="34" charset="0"/>
              <a:buChar char="•"/>
              <a:defRPr sz="2000" b="1" baseline="0">
                <a:solidFill>
                  <a:schemeClr val="accent1"/>
                </a:solidFill>
                <a:latin typeface="Arial" charset="0"/>
              </a:defRPr>
            </a:lvl2pPr>
            <a:lvl3pPr marL="0" indent="0">
              <a:buNone/>
              <a:defRPr sz="2000" baseline="0">
                <a:latin typeface="Arial" charset="0"/>
              </a:defRPr>
            </a:lvl3pPr>
            <a:lvl4pPr marL="349200" indent="-349200">
              <a:buFont typeface="Arial" panose="020B0604020202020204" pitchFamily="34" charset="0"/>
              <a:buChar char="•"/>
              <a:defRPr sz="2000" baseline="0">
                <a:latin typeface="Arial" charset="0"/>
              </a:defRPr>
            </a:lvl4pPr>
            <a:lvl5pPr marL="720000" indent="-342900">
              <a:buFont typeface="Wingdings" pitchFamily="2" charset="2"/>
              <a:buChar char="ü"/>
              <a:defRPr sz="2000" baseline="0"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2"/>
          </p:nvPr>
        </p:nvSpPr>
        <p:spPr>
          <a:xfrm>
            <a:off x="11341100" y="6229350"/>
            <a:ext cx="546100" cy="3651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B15F1DB1-D9C2-1046-8BE7-EC5E2F9F1F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1"/>
          <p:cNvSpPr>
            <a:spLocks noGrp="1"/>
          </p:cNvSpPr>
          <p:nvPr>
            <p:ph type="dt" sz="half" idx="20"/>
          </p:nvPr>
        </p:nvSpPr>
        <p:spPr>
          <a:xfrm>
            <a:off x="4072720" y="6229350"/>
            <a:ext cx="2743200" cy="365125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charset="0"/>
              </a:defRPr>
            </a:lvl1pPr>
          </a:lstStyle>
          <a:p>
            <a:fld id="{A234F91E-C493-4945-9E40-7F3206152BBF}" type="datetime1">
              <a:rPr lang="en-GB" smtClean="0"/>
              <a:t>19/12/2022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3" hasCustomPrompt="1"/>
          </p:nvPr>
        </p:nvSpPr>
        <p:spPr>
          <a:xfrm>
            <a:off x="779687" y="5268913"/>
            <a:ext cx="2867025" cy="831850"/>
          </a:xfrm>
          <a:ln>
            <a:solidFill>
              <a:schemeClr val="bg1">
                <a:alpha val="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2">
                    <a:lumMod val="50000"/>
                  </a:schemeClr>
                </a:solidFill>
                <a:latin typeface="Arial" charset="0"/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"/>
          </p:nvPr>
        </p:nvSpPr>
        <p:spPr>
          <a:xfrm>
            <a:off x="779125" y="355600"/>
            <a:ext cx="5157787" cy="279400"/>
          </a:xfrm>
          <a:ln>
            <a:solidFill>
              <a:schemeClr val="bg1">
                <a:alpha val="0"/>
              </a:schemeClr>
            </a:solidFill>
          </a:ln>
        </p:spPr>
        <p:txBody>
          <a:bodyPr anchor="b">
            <a:normAutofit/>
          </a:bodyPr>
          <a:lstStyle>
            <a:lvl1pPr marL="0" indent="0">
              <a:buNone/>
              <a:defRPr sz="1200" b="1" cap="all" baseline="0">
                <a:solidFill>
                  <a:schemeClr val="accent2"/>
                </a:solidFill>
                <a:latin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33378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4A90CE-2CBC-4A38-8B92-00BF993A84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5933" y="6376429"/>
            <a:ext cx="1018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CCD7F0"/>
                </a:solidFill>
              </a:defRPr>
            </a:lvl1pPr>
          </a:lstStyle>
          <a:p>
            <a:fld id="{E613D7BD-9A17-4CB6-AE97-82E5CD5927DC}" type="datetime1">
              <a:rPr lang="fr-FR" smtClean="0"/>
              <a:pPr/>
              <a:t>19/12/2022</a:t>
            </a:fld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82807E-A7B0-41B6-A98E-0768963F0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56350"/>
            <a:ext cx="465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24326A"/>
                </a:solidFill>
              </a:defRPr>
            </a:lvl1pPr>
          </a:lstStyle>
          <a:p>
            <a:fld id="{0A4FB20D-9EBE-49D7-91CD-E21D7C9A757A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3" name="Picture 12" descr="A picture containing flower&#10;&#10;Description automatically generated">
            <a:extLst>
              <a:ext uri="{FF2B5EF4-FFF2-40B4-BE49-F238E27FC236}">
                <a16:creationId xmlns:a16="http://schemas.microsoft.com/office/drawing/2014/main" id="{CF66C53B-195A-4F72-8EEF-70B5F94E1FF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121250" y="6400608"/>
            <a:ext cx="544104" cy="363642"/>
          </a:xfrm>
          <a:prstGeom prst="rect">
            <a:avLst/>
          </a:prstGeom>
          <a:ln w="12700">
            <a:noFill/>
          </a:ln>
        </p:spPr>
      </p:pic>
      <p:sp>
        <p:nvSpPr>
          <p:cNvPr id="14" name="Footer Placeholder 9">
            <a:extLst>
              <a:ext uri="{FF2B5EF4-FFF2-40B4-BE49-F238E27FC236}">
                <a16:creationId xmlns:a16="http://schemas.microsoft.com/office/drawing/2014/main" id="{09CFA343-9628-4605-9DAB-9C53A4D89EE3}"/>
              </a:ext>
            </a:extLst>
          </p:cNvPr>
          <p:cNvSpPr txBox="1">
            <a:spLocks/>
          </p:cNvSpPr>
          <p:nvPr userDrawn="1"/>
        </p:nvSpPr>
        <p:spPr>
          <a:xfrm>
            <a:off x="2665354" y="6356350"/>
            <a:ext cx="8041433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24326A"/>
                </a:solidFill>
              </a:rPr>
              <a:t>This project has received funding from the European Union`s Horizon 2020 Science with and for Society </a:t>
            </a:r>
            <a:r>
              <a:rPr lang="en-US" dirty="0" err="1">
                <a:solidFill>
                  <a:srgbClr val="24326A"/>
                </a:solidFill>
              </a:rPr>
              <a:t>programme</a:t>
            </a:r>
            <a:r>
              <a:rPr lang="en-US" dirty="0">
                <a:solidFill>
                  <a:srgbClr val="24326A"/>
                </a:solidFill>
              </a:rPr>
              <a:t> under grant agreement no. 872483</a:t>
            </a:r>
            <a:endParaRPr lang="fr-FR" sz="500" dirty="0"/>
          </a:p>
        </p:txBody>
      </p:sp>
    </p:spTree>
    <p:extLst>
      <p:ext uri="{BB962C8B-B14F-4D97-AF65-F5344CB8AC3E}">
        <p14:creationId xmlns:p14="http://schemas.microsoft.com/office/powerpoint/2010/main" val="405757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62" r:id="rId5"/>
    <p:sldLayoutId id="2147483665" r:id="rId6"/>
    <p:sldLayoutId id="2147483663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8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9B6FD-8A72-41D2-BB24-713024B7C2CC}" type="datetime1">
              <a:rPr lang="en-GB" smtClean="0"/>
              <a:t>19/12/2022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F1DB1-D9C2-1046-8BE7-EC5E2F9F1FD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Nikander CADOS 2022</a:t>
            </a:r>
          </a:p>
        </p:txBody>
      </p: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838200" y="411420"/>
            <a:ext cx="10515600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42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hf sldNum="0"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51">
          <p15:clr>
            <a:srgbClr val="F26B43"/>
          </p15:clr>
        </p15:guide>
        <p15:guide id="3" pos="2615">
          <p15:clr>
            <a:srgbClr val="F26B43"/>
          </p15:clr>
        </p15:guide>
        <p15:guide id="4" orient="horz" pos="1162">
          <p15:clr>
            <a:srgbClr val="F26B43"/>
          </p15:clr>
        </p15:guide>
        <p15:guide id="5" orient="horz" pos="3884">
          <p15:clr>
            <a:srgbClr val="F26B43"/>
          </p15:clr>
        </p15:guide>
        <p15:guide id="6" pos="7423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190D7A-93D9-E708-9777-6315CE00D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DFDFF6-D192-EBAC-B630-5D42C670A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4F31B-F8F0-4BE4-B431-38011B1042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73315-8996-49FE-882E-9DDFA037D64E}" type="datetimeFigureOut">
              <a:rPr lang="nb-NO" smtClean="0"/>
              <a:t>19.12.2022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B6A61-EAE3-B4EB-A9C3-45D74C57CC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C5D24-443A-EBDE-4807-E50BEA2365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E66E2-C94C-4CD2-BD09-EBC71CFBC2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55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iagram&#10;&#10;Description automatically generated">
            <a:extLst>
              <a:ext uri="{FF2B5EF4-FFF2-40B4-BE49-F238E27FC236}">
                <a16:creationId xmlns:a16="http://schemas.microsoft.com/office/drawing/2014/main" id="{5713AD0F-E6B3-337D-1A71-8D6235A50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227" y="1386919"/>
            <a:ext cx="6442841" cy="534386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42998FF-A720-43B4-9ED5-3B9165A4C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Course PhD Supervision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69C0314-4BC9-4C3F-A72A-29A37BAEFE8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53799" y="6365661"/>
            <a:ext cx="49530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4FB20D-9EBE-49D7-91CD-E21D7C9A757A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1DC4CAB-067F-ABDD-5FA1-58F86DF9A132}"/>
              </a:ext>
            </a:extLst>
          </p:cNvPr>
          <p:cNvSpPr txBox="1"/>
          <p:nvPr/>
        </p:nvSpPr>
        <p:spPr>
          <a:xfrm>
            <a:off x="2268245" y="4822935"/>
            <a:ext cx="827842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D92CF"/>
                </a:solidFill>
                <a:effectLst/>
                <a:uLnTx/>
                <a:uFillTx/>
                <a:latin typeface="YAE5fD6jXa8 0"/>
                <a:ea typeface="+mn-ea"/>
                <a:cs typeface="+mn-cs"/>
              </a:rPr>
              <a:t>Pirjo Nikander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33682"/>
                </a:solidFill>
                <a:effectLst/>
                <a:uLnTx/>
                <a:uFillTx/>
                <a:latin typeface="YAE5fD6jXa8 0"/>
                <a:ea typeface="+mn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33682"/>
                </a:solidFill>
                <a:effectLst/>
                <a:uLnTx/>
                <a:uFillTx/>
                <a:latin typeface="YAE5fD6jXa8 0"/>
                <a:ea typeface="+mn-ea"/>
                <a:cs typeface="+mn-cs"/>
              </a:rPr>
              <a:t>Tampere University</a:t>
            </a:r>
          </a:p>
        </p:txBody>
      </p:sp>
    </p:spTree>
    <p:extLst>
      <p:ext uri="{BB962C8B-B14F-4D97-AF65-F5344CB8AC3E}">
        <p14:creationId xmlns:p14="http://schemas.microsoft.com/office/powerpoint/2010/main" val="221788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C844330F-5005-49D7-9C4B-8CE786530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Filling a definite need 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C93AED1-B5DF-4363-9FD2-62225B61BC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flipV="1">
            <a:off x="1998381" y="1229263"/>
            <a:ext cx="8434872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27F251-5A0F-4909-95A3-F1A0EA6DD43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136979" y="1806786"/>
            <a:ext cx="6617554" cy="2452306"/>
          </a:xfrm>
        </p:spPr>
        <p:txBody>
          <a:bodyPr/>
          <a:lstStyle/>
          <a:p>
            <a:r>
              <a:rPr lang="en-US" dirty="0"/>
              <a:t>An increasing demand for new, more networked, online resources for researchers at PhD, post-doctoral and more senior levels across disciplines.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3D05F13-0AAC-4029-AC1A-3534AE0561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94976" y="4347992"/>
            <a:ext cx="7577823" cy="1784319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Doctoral education in a transition point between older master- apprentice –model and a mixed model that also include formal training and shared supervisory responsibilities.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3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5"/>
          <p:cNvSpPr>
            <a:spLocks noGrp="1"/>
          </p:cNvSpPr>
          <p:nvPr>
            <p:ph type="title"/>
          </p:nvPr>
        </p:nvSpPr>
        <p:spPr>
          <a:xfrm>
            <a:off x="770720" y="0"/>
            <a:ext cx="7281080" cy="384175"/>
          </a:xfrm>
        </p:spPr>
        <p:txBody>
          <a:bodyPr>
            <a:normAutofit/>
          </a:bodyPr>
          <a:lstStyle/>
          <a:p>
            <a:pPr algn="l"/>
            <a:r>
              <a:rPr lang="en-US" sz="1200" b="1" dirty="0">
                <a:solidFill>
                  <a:schemeClr val="accent1"/>
                </a:solidFill>
              </a:rPr>
              <a:t>EUA-CDE survey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9"/>
          </p:nvPr>
        </p:nvSpPr>
        <p:spPr>
          <a:xfrm>
            <a:off x="657225" y="1266826"/>
            <a:ext cx="10696575" cy="4833938"/>
          </a:xfrm>
        </p:spPr>
        <p:txBody>
          <a:bodyPr>
            <a:normAutofit/>
          </a:bodyPr>
          <a:lstStyle/>
          <a:p>
            <a:endParaRPr lang="de-DE" sz="1800" dirty="0"/>
          </a:p>
          <a:p>
            <a:endParaRPr lang="de-DE" sz="1800" dirty="0"/>
          </a:p>
          <a:p>
            <a:endParaRPr lang="de-DE" sz="180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C86DE3D-FE31-4631-BEA6-83489F8CCC56}"/>
              </a:ext>
            </a:extLst>
          </p:cNvPr>
          <p:cNvGraphicFramePr>
            <a:graphicFrameLocks/>
          </p:cNvGraphicFramePr>
          <p:nvPr/>
        </p:nvGraphicFramePr>
        <p:xfrm>
          <a:off x="495300" y="838200"/>
          <a:ext cx="11372849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7403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2998FF-A720-43B4-9ED5-3B9165A4C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Course format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0306F8-2EE0-46D0-88C0-53FB7A737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533" y="1540067"/>
            <a:ext cx="8630730" cy="4318865"/>
          </a:xfrm>
        </p:spPr>
        <p:txBody>
          <a:bodyPr lIns="91440" tIns="45720" rIns="91440" bIns="45720" anchor="t"/>
          <a:lstStyle/>
          <a:p>
            <a:r>
              <a:rPr lang="en-US" dirty="0"/>
              <a:t>PhD supervision training practice remains heterogeneous across European universities. </a:t>
            </a:r>
          </a:p>
          <a:p>
            <a:r>
              <a:rPr lang="en-US" dirty="0"/>
              <a:t>Course on PhD supervision was designed as a malleable resource bank that can be tailored towards various local and national needs. Not “one size fits all”</a:t>
            </a:r>
          </a:p>
          <a:p>
            <a:r>
              <a:rPr lang="fr-FR" dirty="0" err="1"/>
              <a:t>Built</a:t>
            </a:r>
            <a:r>
              <a:rPr lang="fr-FR" dirty="0"/>
              <a:t> </a:t>
            </a:r>
            <a:r>
              <a:rPr lang="fr-FR" dirty="0" err="1"/>
              <a:t>around</a:t>
            </a:r>
            <a:r>
              <a:rPr lang="fr-FR" dirty="0"/>
              <a:t> 6 short </a:t>
            </a:r>
            <a:r>
              <a:rPr lang="fr-FR" dirty="0" err="1"/>
              <a:t>videos</a:t>
            </a:r>
            <a:r>
              <a:rPr lang="fr-FR" dirty="0"/>
              <a:t>, </a:t>
            </a:r>
            <a:r>
              <a:rPr lang="fr-FR" dirty="0" err="1"/>
              <a:t>assignments</a:t>
            </a:r>
            <a:r>
              <a:rPr lang="fr-FR" dirty="0"/>
              <a:t>, </a:t>
            </a:r>
            <a:r>
              <a:rPr lang="fr-FR" dirty="0" err="1"/>
              <a:t>peer</a:t>
            </a:r>
            <a:r>
              <a:rPr lang="fr-FR" dirty="0"/>
              <a:t> group discussions, key </a:t>
            </a:r>
            <a:r>
              <a:rPr lang="fr-FR" dirty="0" err="1"/>
              <a:t>readings</a:t>
            </a:r>
            <a:r>
              <a:rPr lang="fr-FR" dirty="0"/>
              <a:t>, and exercices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69C0314-4BC9-4C3F-A72A-29A37BAEFE8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53799" y="6365661"/>
            <a:ext cx="495301" cy="365125"/>
          </a:xfrm>
        </p:spPr>
        <p:txBody>
          <a:bodyPr/>
          <a:lstStyle/>
          <a:p>
            <a:fld id="{0A4FB20D-9EBE-49D7-91CD-E21D7C9A757A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5025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2998FF-A720-43B4-9ED5-3B9165A4C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Part 1: </a:t>
            </a:r>
            <a:r>
              <a:rPr lang="en-US" sz="4000" dirty="0"/>
              <a:t>Introduction to doctoral education and supervision (at your university) </a:t>
            </a:r>
            <a:endParaRPr lang="fr-FR" sz="4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0306F8-2EE0-46D0-88C0-53FB7A737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3970" y="1576763"/>
            <a:ext cx="8791160" cy="4788898"/>
          </a:xfrm>
        </p:spPr>
        <p:txBody>
          <a:bodyPr lIns="91440" tIns="45720" rIns="91440" bIns="45720" anchor="t"/>
          <a:lstStyle/>
          <a:p>
            <a:r>
              <a:rPr lang="fr-FR" dirty="0">
                <a:latin typeface="Avenir Black"/>
              </a:rPr>
              <a:t>Focus on the local guidelines, best practices, </a:t>
            </a:r>
            <a:r>
              <a:rPr lang="fr-FR" dirty="0" err="1">
                <a:latin typeface="Avenir Black"/>
              </a:rPr>
              <a:t>rights</a:t>
            </a:r>
            <a:r>
              <a:rPr lang="fr-FR" dirty="0">
                <a:latin typeface="Avenir Black"/>
              </a:rPr>
              <a:t> and </a:t>
            </a:r>
            <a:r>
              <a:rPr lang="fr-FR" dirty="0" err="1">
                <a:latin typeface="Avenir Black"/>
              </a:rPr>
              <a:t>responsibilities</a:t>
            </a:r>
            <a:r>
              <a:rPr lang="fr-FR" dirty="0">
                <a:latin typeface="Avenir Black"/>
              </a:rPr>
              <a:t> of all parties</a:t>
            </a:r>
          </a:p>
          <a:p>
            <a:r>
              <a:rPr lang="fr-FR" dirty="0">
                <a:latin typeface="Avenir Black"/>
              </a:rPr>
              <a:t>Local </a:t>
            </a:r>
            <a:r>
              <a:rPr lang="fr-FR" dirty="0" err="1">
                <a:latin typeface="Avenir Black"/>
              </a:rPr>
              <a:t>teacher</a:t>
            </a:r>
            <a:r>
              <a:rPr lang="fr-FR" dirty="0">
                <a:latin typeface="Avenir Black"/>
              </a:rPr>
              <a:t>/</a:t>
            </a:r>
            <a:r>
              <a:rPr lang="fr-FR" dirty="0" err="1">
                <a:latin typeface="Avenir Black"/>
              </a:rPr>
              <a:t>fascilitator</a:t>
            </a:r>
            <a:r>
              <a:rPr lang="fr-FR" dirty="0">
                <a:latin typeface="Avenir Black"/>
              </a:rPr>
              <a:t> </a:t>
            </a:r>
            <a:r>
              <a:rPr lang="fr-FR" dirty="0" err="1">
                <a:latin typeface="Avenir Black"/>
              </a:rPr>
              <a:t>collects</a:t>
            </a:r>
            <a:r>
              <a:rPr lang="fr-FR" dirty="0">
                <a:latin typeface="Avenir Black"/>
              </a:rPr>
              <a:t> local </a:t>
            </a:r>
            <a:r>
              <a:rPr lang="fr-FR" dirty="0" err="1">
                <a:latin typeface="Avenir Black"/>
              </a:rPr>
              <a:t>materials</a:t>
            </a:r>
            <a:r>
              <a:rPr lang="fr-FR" dirty="0">
                <a:latin typeface="Avenir Black"/>
              </a:rPr>
              <a:t> to </a:t>
            </a:r>
            <a:r>
              <a:rPr lang="fr-FR" dirty="0" err="1">
                <a:latin typeface="Avenir Black"/>
              </a:rPr>
              <a:t>make</a:t>
            </a:r>
            <a:r>
              <a:rPr lang="fr-FR" dirty="0">
                <a:latin typeface="Avenir Black"/>
              </a:rPr>
              <a:t> sure participants know the frame and </a:t>
            </a:r>
            <a:r>
              <a:rPr lang="fr-FR" dirty="0" err="1">
                <a:latin typeface="Avenir Black"/>
              </a:rPr>
              <a:t>regulations</a:t>
            </a:r>
            <a:endParaRPr lang="fr-FR" dirty="0"/>
          </a:p>
          <a:p>
            <a:r>
              <a:rPr lang="fr-FR" dirty="0"/>
              <a:t>Experts </a:t>
            </a:r>
            <a:r>
              <a:rPr lang="fr-FR" dirty="0" err="1"/>
              <a:t>from</a:t>
            </a:r>
            <a:r>
              <a:rPr lang="fr-FR" dirty="0"/>
              <a:t> the </a:t>
            </a:r>
            <a:r>
              <a:rPr lang="fr-FR" dirty="0" err="1"/>
              <a:t>library</a:t>
            </a:r>
            <a:r>
              <a:rPr lang="fr-FR" dirty="0"/>
              <a:t>, data management, </a:t>
            </a:r>
            <a:r>
              <a:rPr lang="fr-FR" dirty="0" err="1"/>
              <a:t>ethics</a:t>
            </a:r>
            <a:r>
              <a:rPr lang="fr-FR" dirty="0"/>
              <a:t> </a:t>
            </a:r>
            <a:r>
              <a:rPr lang="fr-FR" dirty="0" err="1"/>
              <a:t>boards</a:t>
            </a:r>
            <a:r>
              <a:rPr lang="fr-FR" dirty="0"/>
              <a:t>, </a:t>
            </a:r>
            <a:r>
              <a:rPr lang="fr-FR" dirty="0" err="1"/>
              <a:t>career</a:t>
            </a:r>
            <a:r>
              <a:rPr lang="fr-FR" dirty="0"/>
              <a:t> training and HR can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invited</a:t>
            </a:r>
            <a:r>
              <a:rPr lang="fr-FR" dirty="0"/>
              <a:t> to help </a:t>
            </a:r>
            <a:r>
              <a:rPr lang="fr-FR" dirty="0" err="1"/>
              <a:t>broaden</a:t>
            </a:r>
            <a:r>
              <a:rPr lang="fr-FR" dirty="0"/>
              <a:t> the scope </a:t>
            </a:r>
            <a:r>
              <a:rPr lang="fr-FR" dirty="0" err="1"/>
              <a:t>beyond</a:t>
            </a:r>
            <a:r>
              <a:rPr lang="fr-FR" dirty="0"/>
              <a:t> </a:t>
            </a:r>
            <a:r>
              <a:rPr lang="fr-FR" dirty="0" err="1"/>
              <a:t>pedagogics</a:t>
            </a:r>
            <a:r>
              <a:rPr lang="fr-FR" dirty="0"/>
              <a:t>.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69C0314-4BC9-4C3F-A72A-29A37BAEFE8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53799" y="6365661"/>
            <a:ext cx="495301" cy="365125"/>
          </a:xfrm>
        </p:spPr>
        <p:txBody>
          <a:bodyPr/>
          <a:lstStyle/>
          <a:p>
            <a:fld id="{0A4FB20D-9EBE-49D7-91CD-E21D7C9A757A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7029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2998FF-A720-43B4-9ED5-3B9165A4C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dirty="0"/>
              <a:t>Part 2: </a:t>
            </a:r>
            <a:r>
              <a:rPr lang="fr-FR" sz="4800" dirty="0" err="1"/>
              <a:t>Personal</a:t>
            </a:r>
            <a:r>
              <a:rPr lang="fr-FR" sz="4800" dirty="0"/>
              <a:t> </a:t>
            </a:r>
            <a:r>
              <a:rPr lang="fr-FR" sz="4800" dirty="0" err="1"/>
              <a:t>development</a:t>
            </a:r>
            <a:r>
              <a:rPr lang="fr-FR" sz="4800" dirty="0"/>
              <a:t> in supervision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0306F8-2EE0-46D0-88C0-53FB7A737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3907" y="1976534"/>
            <a:ext cx="8875826" cy="4119466"/>
          </a:xfrm>
        </p:spPr>
        <p:txBody>
          <a:bodyPr lIns="91440" tIns="45720" rIns="91440" bIns="45720" anchor="t"/>
          <a:lstStyle/>
          <a:p>
            <a:r>
              <a:rPr lang="en-US" dirty="0">
                <a:latin typeface="Avenir Black"/>
              </a:rPr>
              <a:t>Support the self-orientated personal development process as the PhD supervisor</a:t>
            </a:r>
            <a:endParaRPr lang="fr-FR" dirty="0">
              <a:latin typeface="Avenir Black"/>
            </a:endParaRPr>
          </a:p>
          <a:p>
            <a:r>
              <a:rPr lang="fr-FR" dirty="0"/>
              <a:t>Peer group discussions central: </a:t>
            </a:r>
            <a:r>
              <a:rPr lang="fr-FR" dirty="0" err="1"/>
              <a:t>dealing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challenges &amp; </a:t>
            </a:r>
            <a:r>
              <a:rPr lang="fr-FR" dirty="0" err="1"/>
              <a:t>coming</a:t>
            </a:r>
            <a:r>
              <a:rPr lang="fr-FR" dirty="0"/>
              <a:t> up </a:t>
            </a:r>
            <a:r>
              <a:rPr lang="fr-FR" dirty="0" err="1"/>
              <a:t>with</a:t>
            </a:r>
            <a:r>
              <a:rPr lang="fr-FR" dirty="0"/>
              <a:t> solutions </a:t>
            </a:r>
            <a:r>
              <a:rPr lang="fr-FR" dirty="0" err="1"/>
              <a:t>through</a:t>
            </a:r>
            <a:r>
              <a:rPr lang="fr-FR" dirty="0"/>
              <a:t> case </a:t>
            </a:r>
            <a:r>
              <a:rPr lang="fr-FR" dirty="0" err="1"/>
              <a:t>work</a:t>
            </a:r>
            <a:endParaRPr lang="fr-FR" dirty="0"/>
          </a:p>
          <a:p>
            <a:r>
              <a:rPr lang="fr-FR" dirty="0" err="1"/>
              <a:t>Provides</a:t>
            </a:r>
            <a:r>
              <a:rPr lang="fr-FR" dirty="0"/>
              <a:t> </a:t>
            </a:r>
            <a:r>
              <a:rPr lang="fr-FR" dirty="0" err="1"/>
              <a:t>supporting</a:t>
            </a:r>
            <a:r>
              <a:rPr lang="fr-FR" dirty="0"/>
              <a:t> </a:t>
            </a:r>
            <a:r>
              <a:rPr lang="fr-FR" dirty="0" err="1"/>
              <a:t>examples</a:t>
            </a:r>
            <a:r>
              <a:rPr lang="fr-FR" dirty="0"/>
              <a:t> of modes of feedback, group supervision and </a:t>
            </a:r>
            <a:r>
              <a:rPr lang="fr-FR" dirty="0" err="1"/>
              <a:t>shared</a:t>
            </a:r>
            <a:r>
              <a:rPr lang="fr-FR" dirty="0"/>
              <a:t> supervision.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69C0314-4BC9-4C3F-A72A-29A37BAEFE8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53799" y="6365661"/>
            <a:ext cx="495301" cy="365125"/>
          </a:xfrm>
        </p:spPr>
        <p:txBody>
          <a:bodyPr/>
          <a:lstStyle/>
          <a:p>
            <a:fld id="{0A4FB20D-9EBE-49D7-91CD-E21D7C9A757A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7224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2998FF-A720-43B4-9ED5-3B9165A4C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Part 3: </a:t>
            </a:r>
            <a:r>
              <a:rPr lang="fr-FR" sz="4000" dirty="0" err="1"/>
              <a:t>Regional</a:t>
            </a:r>
            <a:r>
              <a:rPr lang="fr-FR" sz="4000" dirty="0"/>
              <a:t> collaboration in doctoral </a:t>
            </a:r>
            <a:r>
              <a:rPr lang="fr-FR" sz="4000" dirty="0" err="1"/>
              <a:t>education</a:t>
            </a:r>
            <a:endParaRPr lang="fr-FR" sz="4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0306F8-2EE0-46D0-88C0-53FB7A737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3970" y="1841067"/>
            <a:ext cx="9329828" cy="3814665"/>
          </a:xfrm>
        </p:spPr>
        <p:txBody>
          <a:bodyPr lIns="91440" tIns="45720" rIns="91440" bIns="45720" anchor="t"/>
          <a:lstStyle/>
          <a:p>
            <a:r>
              <a:rPr lang="fr-FR" dirty="0">
                <a:latin typeface="Avenir Black"/>
              </a:rPr>
              <a:t>Practices and </a:t>
            </a:r>
            <a:r>
              <a:rPr lang="fr-FR" dirty="0" err="1">
                <a:latin typeface="Avenir Black"/>
              </a:rPr>
              <a:t>examples</a:t>
            </a:r>
            <a:r>
              <a:rPr lang="fr-FR" dirty="0">
                <a:latin typeface="Avenir Black"/>
              </a:rPr>
              <a:t> in cross-</a:t>
            </a:r>
            <a:r>
              <a:rPr lang="fr-FR" dirty="0" err="1">
                <a:latin typeface="Avenir Black"/>
              </a:rPr>
              <a:t>organisational</a:t>
            </a:r>
            <a:r>
              <a:rPr lang="fr-FR" dirty="0">
                <a:latin typeface="Avenir Black"/>
              </a:rPr>
              <a:t> collaboration </a:t>
            </a:r>
          </a:p>
          <a:p>
            <a:r>
              <a:rPr lang="fr-FR" dirty="0" err="1"/>
              <a:t>Encouraging</a:t>
            </a:r>
            <a:r>
              <a:rPr lang="fr-FR" dirty="0"/>
              <a:t> workshop-</a:t>
            </a:r>
            <a:r>
              <a:rPr lang="fr-FR" dirty="0" err="1"/>
              <a:t>based</a:t>
            </a:r>
            <a:r>
              <a:rPr lang="fr-FR" dirty="0"/>
              <a:t> </a:t>
            </a:r>
            <a:r>
              <a:rPr lang="fr-FR" dirty="0" err="1"/>
              <a:t>outreach</a:t>
            </a:r>
            <a:r>
              <a:rPr lang="fr-FR" dirty="0"/>
              <a:t> to the non-</a:t>
            </a:r>
            <a:r>
              <a:rPr lang="fr-FR" dirty="0" err="1"/>
              <a:t>academic</a:t>
            </a:r>
            <a:r>
              <a:rPr lang="fr-FR" dirty="0"/>
              <a:t> </a:t>
            </a:r>
            <a:r>
              <a:rPr lang="fr-FR" dirty="0" err="1"/>
              <a:t>sector</a:t>
            </a:r>
            <a:r>
              <a:rPr lang="fr-FR" dirty="0"/>
              <a:t>, business and non-</a:t>
            </a:r>
            <a:r>
              <a:rPr lang="fr-FR" dirty="0" err="1"/>
              <a:t>academic</a:t>
            </a:r>
            <a:r>
              <a:rPr lang="fr-FR" dirty="0"/>
              <a:t> </a:t>
            </a:r>
            <a:r>
              <a:rPr lang="fr-FR" dirty="0" err="1"/>
              <a:t>supervisors</a:t>
            </a:r>
            <a:endParaRPr lang="fr-FR" dirty="0"/>
          </a:p>
          <a:p>
            <a:r>
              <a:rPr lang="en-US"/>
              <a:t>Supporting doctoral candidates in their career planning and with links to industry and society at large.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69C0314-4BC9-4C3F-A72A-29A37BAEFE8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53799" y="6365661"/>
            <a:ext cx="495301" cy="365125"/>
          </a:xfrm>
        </p:spPr>
        <p:txBody>
          <a:bodyPr/>
          <a:lstStyle/>
          <a:p>
            <a:fld id="{0A4FB20D-9EBE-49D7-91CD-E21D7C9A757A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8818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2998FF-A720-43B4-9ED5-3B9165A4C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Implementation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0306F8-2EE0-46D0-88C0-53FB7A737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172" y="1439333"/>
            <a:ext cx="9434627" cy="3979334"/>
          </a:xfrm>
        </p:spPr>
        <p:txBody>
          <a:bodyPr lIns="91440" tIns="45720" rIns="91440" bIns="45720" anchor="t"/>
          <a:lstStyle/>
          <a:p>
            <a:r>
              <a:rPr lang="en-US" dirty="0">
                <a:latin typeface="Avenir Black"/>
              </a:rPr>
              <a:t>Suitable for online and face-to-face training courses, as self-training material, and as a resource used collectively to spark informal conversation on supervision </a:t>
            </a:r>
          </a:p>
          <a:p>
            <a:r>
              <a:rPr lang="fr-FR" dirty="0"/>
              <a:t>Expert </a:t>
            </a:r>
            <a:r>
              <a:rPr lang="fr-FR" dirty="0" err="1"/>
              <a:t>teachers</a:t>
            </a:r>
            <a:r>
              <a:rPr lang="fr-FR" dirty="0"/>
              <a:t> are </a:t>
            </a:r>
            <a:r>
              <a:rPr lang="fr-FR" dirty="0" err="1"/>
              <a:t>invited</a:t>
            </a:r>
            <a:r>
              <a:rPr lang="fr-FR" dirty="0"/>
              <a:t> to </a:t>
            </a:r>
            <a:r>
              <a:rPr lang="fr-FR" dirty="0" err="1"/>
              <a:t>add</a:t>
            </a:r>
            <a:r>
              <a:rPr lang="fr-FR" dirty="0"/>
              <a:t> local </a:t>
            </a:r>
            <a:r>
              <a:rPr lang="fr-FR" dirty="0" err="1"/>
              <a:t>materials</a:t>
            </a:r>
            <a:r>
              <a:rPr lang="fr-FR" dirty="0"/>
              <a:t>, and </a:t>
            </a:r>
            <a:r>
              <a:rPr lang="fr-FR" dirty="0" err="1"/>
              <a:t>exercises</a:t>
            </a:r>
            <a:r>
              <a:rPr lang="fr-FR" dirty="0"/>
              <a:t> </a:t>
            </a:r>
            <a:r>
              <a:rPr lang="fr-FR" dirty="0" err="1"/>
              <a:t>according</a:t>
            </a:r>
            <a:r>
              <a:rPr lang="fr-FR" dirty="0"/>
              <a:t> to goals and </a:t>
            </a:r>
            <a:r>
              <a:rPr lang="fr-FR" dirty="0" err="1"/>
              <a:t>target</a:t>
            </a:r>
            <a:r>
              <a:rPr lang="fr-FR" dirty="0"/>
              <a:t> groups</a:t>
            </a:r>
          </a:p>
          <a:p>
            <a:r>
              <a:rPr lang="en-US" dirty="0"/>
              <a:t>Credit allocation needs to be calculated case-by-case and a certificate template is provided for potential local use.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69C0314-4BC9-4C3F-A72A-29A37BAEFE8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53799" y="6365661"/>
            <a:ext cx="495301" cy="365125"/>
          </a:xfrm>
        </p:spPr>
        <p:txBody>
          <a:bodyPr/>
          <a:lstStyle/>
          <a:p>
            <a:fld id="{0A4FB20D-9EBE-49D7-91CD-E21D7C9A757A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13962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Venir">
      <a:majorFont>
        <a:latin typeface="Tw Cen MT Condensed Extra Bold"/>
        <a:ea typeface=""/>
        <a:cs typeface=""/>
      </a:majorFont>
      <a:minorFont>
        <a:latin typeface="Aveni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UA CDE 2018 1">
      <a:dk1>
        <a:srgbClr val="494842"/>
      </a:dk1>
      <a:lt1>
        <a:srgbClr val="FFFFFF"/>
      </a:lt1>
      <a:dk2>
        <a:srgbClr val="FCBE00"/>
      </a:dk2>
      <a:lt2>
        <a:srgbClr val="C0BCB6"/>
      </a:lt2>
      <a:accent1>
        <a:srgbClr val="00B6ED"/>
      </a:accent1>
      <a:accent2>
        <a:srgbClr val="F9B000"/>
      </a:accent2>
      <a:accent3>
        <a:srgbClr val="005186"/>
      </a:accent3>
      <a:accent4>
        <a:srgbClr val="0081C3"/>
      </a:accent4>
      <a:accent5>
        <a:srgbClr val="95C11F"/>
      </a:accent5>
      <a:accent6>
        <a:srgbClr val="379E32"/>
      </a:accent6>
      <a:hlink>
        <a:srgbClr val="226B20"/>
      </a:hlink>
      <a:folHlink>
        <a:srgbClr val="000000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A CDE PPT 2018-04-12.pptx  -  Read-Only" id="{F23FB0EE-7427-4750-BE0C-C94C031C1FEF}" vid="{1074EDA9-6E70-4A6C-992A-B5E8BAF4F9C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3F2042B6E95446A15CBE3AF70F89FF" ma:contentTypeVersion="12" ma:contentTypeDescription="Create a new document." ma:contentTypeScope="" ma:versionID="c036d705494cea3ac4ba160a7864ccf0">
  <xsd:schema xmlns:xsd="http://www.w3.org/2001/XMLSchema" xmlns:xs="http://www.w3.org/2001/XMLSchema" xmlns:p="http://schemas.microsoft.com/office/2006/metadata/properties" xmlns:ns2="42428a31-ff5f-4a49-8572-c4e35a90f3e6" xmlns:ns3="b028e5ed-80aa-4a72-8bfb-7ce3dc62449d" targetNamespace="http://schemas.microsoft.com/office/2006/metadata/properties" ma:root="true" ma:fieldsID="f40e4fee55fee3232d97d36c57ff10e1" ns2:_="" ns3:_="">
    <xsd:import namespace="42428a31-ff5f-4a49-8572-c4e35a90f3e6"/>
    <xsd:import namespace="b028e5ed-80aa-4a72-8bfb-7ce3dc6244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428a31-ff5f-4a49-8572-c4e35a90f3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28e5ed-80aa-4a72-8bfb-7ce3dc62449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939F14-B805-47B4-BDB0-77E3E4AC3926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9edd0ccb-c7b7-4546-8daa-b021bfd56592"/>
    <ds:schemaRef ds:uri="28c1148f-7db9-4069-9fd3-57272cce781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25E0A2B-B358-4B2B-B396-052EE83C32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428a31-ff5f-4a49-8572-c4e35a90f3e6"/>
    <ds:schemaRef ds:uri="b028e5ed-80aa-4a72-8bfb-7ce3dc6244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42DFD4-9F6E-4AA4-9B8F-0F3EBFAE78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401</Words>
  <Application>Microsoft Office PowerPoint</Application>
  <PresentationFormat>Widescreen</PresentationFormat>
  <Paragraphs>39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Arial</vt:lpstr>
      <vt:lpstr>Avenir</vt:lpstr>
      <vt:lpstr>Avenir Black</vt:lpstr>
      <vt:lpstr>Calibri</vt:lpstr>
      <vt:lpstr>Calibri Light</vt:lpstr>
      <vt:lpstr>Tw Cen MT Condensed Extra Bold</vt:lpstr>
      <vt:lpstr>Twentieth Century</vt:lpstr>
      <vt:lpstr>Wingdings</vt:lpstr>
      <vt:lpstr>YAE5fD6jXa8 0</vt:lpstr>
      <vt:lpstr>Thème Office</vt:lpstr>
      <vt:lpstr>1_Office Theme</vt:lpstr>
      <vt:lpstr>Office Theme</vt:lpstr>
      <vt:lpstr>Course PhD Supervision</vt:lpstr>
      <vt:lpstr>Filling a definite need </vt:lpstr>
      <vt:lpstr>EUA-CDE survey</vt:lpstr>
      <vt:lpstr>Course format</vt:lpstr>
      <vt:lpstr>Part 1: Introduction to doctoral education and supervision (at your university) </vt:lpstr>
      <vt:lpstr>Part 2: Personal development in supervision </vt:lpstr>
      <vt:lpstr>Part 3: Regional collaboration in doctoral education</vt:lpstr>
      <vt:lpstr>Implementation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Maria Karatzia</dc:creator>
  <cp:lastModifiedBy>Ulrike Grote</cp:lastModifiedBy>
  <cp:revision>33</cp:revision>
  <dcterms:created xsi:type="dcterms:W3CDTF">2020-03-27T19:37:33Z</dcterms:created>
  <dcterms:modified xsi:type="dcterms:W3CDTF">2022-12-19T09:45:55Z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0x010100363F2042B6E95446A15CBE3AF70F89FF</vt:lpwstr>
  </property>
</Properties>
</file>