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84" r:id="rId5"/>
    <p:sldId id="434" r:id="rId6"/>
    <p:sldId id="419" r:id="rId7"/>
    <p:sldId id="438" r:id="rId8"/>
    <p:sldId id="435" r:id="rId9"/>
    <p:sldId id="436" r:id="rId10"/>
    <p:sldId id="433" r:id="rId11"/>
    <p:sldId id="325" r:id="rId12"/>
    <p:sldId id="430" r:id="rId13"/>
    <p:sldId id="289" r:id="rId14"/>
    <p:sldId id="426" r:id="rId15"/>
    <p:sldId id="432" r:id="rId16"/>
    <p:sldId id="43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2CF"/>
    <a:srgbClr val="24326A"/>
    <a:srgbClr val="E2E8F6"/>
    <a:srgbClr val="BDD6ED"/>
    <a:srgbClr val="CCD7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DBB86-D397-4379-B2CF-EE01FB06949E}" v="1" dt="2022-12-19T09:33:06.4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65857" autoAdjust="0"/>
  </p:normalViewPr>
  <p:slideViewPr>
    <p:cSldViewPr snapToGrid="0">
      <p:cViewPr varScale="1">
        <p:scale>
          <a:sx n="85" d="100"/>
          <a:sy n="85" d="100"/>
        </p:scale>
        <p:origin x="14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6832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ke Grote" userId="bda792e9-0595-44da-aa6b-c3ebe97da520" providerId="ADAL" clId="{DE7DBB86-D397-4379-B2CF-EE01FB06949E}"/>
    <pc:docChg chg="custSel addSld delSld modSld">
      <pc:chgData name="Ulrike Grote" userId="bda792e9-0595-44da-aa6b-c3ebe97da520" providerId="ADAL" clId="{DE7DBB86-D397-4379-B2CF-EE01FB06949E}" dt="2022-12-19T09:33:09.238" v="2" actId="47"/>
      <pc:docMkLst>
        <pc:docMk/>
      </pc:docMkLst>
      <pc:sldChg chg="del">
        <pc:chgData name="Ulrike Grote" userId="bda792e9-0595-44da-aa6b-c3ebe97da520" providerId="ADAL" clId="{DE7DBB86-D397-4379-B2CF-EE01FB06949E}" dt="2022-12-19T09:33:09.238" v="2" actId="47"/>
        <pc:sldMkLst>
          <pc:docMk/>
          <pc:sldMk cId="1481683769" sldId="265"/>
        </pc:sldMkLst>
      </pc:sldChg>
      <pc:sldChg chg="modSp add mod">
        <pc:chgData name="Ulrike Grote" userId="bda792e9-0595-44da-aa6b-c3ebe97da520" providerId="ADAL" clId="{DE7DBB86-D397-4379-B2CF-EE01FB06949E}" dt="2022-12-19T09:33:06.496" v="1" actId="27636"/>
        <pc:sldMkLst>
          <pc:docMk/>
          <pc:sldMk cId="3590258479" sldId="284"/>
        </pc:sldMkLst>
        <pc:spChg chg="mod">
          <ac:chgData name="Ulrike Grote" userId="bda792e9-0595-44da-aa6b-c3ebe97da520" providerId="ADAL" clId="{DE7DBB86-D397-4379-B2CF-EE01FB06949E}" dt="2022-12-19T09:33:06.496" v="1" actId="27636"/>
          <ac:spMkLst>
            <pc:docMk/>
            <pc:sldMk cId="3590258479" sldId="284"/>
            <ac:spMk id="4" creationId="{24EEA161-A8C7-3EFC-B33C-558FC13243F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C678A-57CE-4ED0-B197-6C1309543DED}" type="datetimeFigureOut">
              <a:rPr lang="fr-FR" smtClean="0"/>
              <a:t>19/12/2022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B2299-2AEF-413F-95B7-D8E7F349136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444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229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B2299-2AEF-413F-95B7-D8E7F349136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231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510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B2299-2AEF-413F-95B7-D8E7F349136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1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64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5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425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96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DB2299-2AEF-413F-95B7-D8E7F349136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358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FD356-2840-4708-98D1-B0E92D2315F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64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B2299-2AEF-413F-95B7-D8E7F34913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26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CCD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F08EB9-27EB-417B-A3D2-64CB83AA9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940" y="3415074"/>
            <a:ext cx="11334119" cy="1117600"/>
          </a:xfrm>
          <a:prstGeom prst="rect">
            <a:avLst/>
          </a:prstGeom>
        </p:spPr>
        <p:txBody>
          <a:bodyPr anchor="b"/>
          <a:lstStyle>
            <a:lvl1pPr algn="ctr">
              <a:defRPr sz="80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3775E4-370C-48B4-82E0-52C491646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3298"/>
            <a:ext cx="9144000" cy="475132"/>
          </a:xfrm>
          <a:prstGeom prst="rect">
            <a:avLst/>
          </a:prstGeom>
          <a:solidFill>
            <a:srgbClr val="CCD7F0"/>
          </a:solidFill>
        </p:spPr>
        <p:txBody>
          <a:bodyPr/>
          <a:lstStyle>
            <a:lvl1pPr marL="0" indent="0" algn="ctr">
              <a:buNone/>
              <a:defRPr sz="3200">
                <a:solidFill>
                  <a:srgbClr val="24326A"/>
                </a:solidFill>
                <a:latin typeface="Avenir" panose="020B05030202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11" name="Image 10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E1373468-271F-4524-B112-104E3B4B75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24288" r="13086" b="20243"/>
          <a:stretch/>
        </p:blipFill>
        <p:spPr>
          <a:xfrm>
            <a:off x="4618455" y="236899"/>
            <a:ext cx="2955090" cy="2226013"/>
          </a:xfrm>
          <a:prstGeom prst="rect">
            <a:avLst/>
          </a:prstGeom>
        </p:spPr>
      </p:pic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C8FDEF1-F877-49F1-936D-6358E223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29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C7C2CB-AC1E-40DB-93FE-07300B96E98B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1FA6F3-C767-44AA-B6C1-8EF5AB16C45D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EF6077-1E78-4E44-8602-8AAE3B1BF0CD}"/>
              </a:ext>
            </a:extLst>
          </p:cNvPr>
          <p:cNvSpPr/>
          <p:nvPr userDrawn="1"/>
        </p:nvSpPr>
        <p:spPr>
          <a:xfrm>
            <a:off x="1395" y="0"/>
            <a:ext cx="1771988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D44F8B-1B98-4254-9B72-429FB83E4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477" y="407845"/>
            <a:ext cx="9092995" cy="842985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F1B77-6699-47D8-9BC8-3E6728E91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290" y="1860893"/>
            <a:ext cx="9100182" cy="1184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4D92C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E99E6-E3A5-42D3-BA74-F74777DA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246C12B3-1068-443A-A103-90914A15C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1" y="0"/>
            <a:ext cx="1772164" cy="1791856"/>
          </a:xfrm>
          <a:prstGeom prst="rect">
            <a:avLst/>
          </a:prstGeom>
        </p:spPr>
      </p:pic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D8980DD7-6F5A-4176-B17D-9FD6FCB3E97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502954" y="5716261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0" kern="1200">
                <a:solidFill>
                  <a:srgbClr val="24326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CCA57CD4-93AB-4534-BF22-4DB25720B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  <p:pic>
        <p:nvPicPr>
          <p:cNvPr id="14" name="Picture 13" descr="A picture containing flower&#10;&#10;Description automatically generated">
            <a:extLst>
              <a:ext uri="{FF2B5EF4-FFF2-40B4-BE49-F238E27FC236}">
                <a16:creationId xmlns:a16="http://schemas.microsoft.com/office/drawing/2014/main" id="{78CB7AA9-25E2-45F5-85D4-7C63410702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6608" y="6448290"/>
            <a:ext cx="293239" cy="1959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761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oin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93" y="512908"/>
            <a:ext cx="9126807" cy="93183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82" y="2431176"/>
            <a:ext cx="9088582" cy="353671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50000"/>
              </a:lnSpc>
              <a:buFontTx/>
              <a:buBlip>
                <a:blip r:embed="rId2"/>
              </a:buBlip>
              <a:defRPr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E968B-3FA5-453B-837E-992DDBB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/>
          <a:lstStyle>
            <a:lvl1pPr>
              <a:defRPr sz="1050" b="0">
                <a:solidFill>
                  <a:srgbClr val="24326A"/>
                </a:solidFill>
              </a:defRPr>
            </a:lvl1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FF9AB-00ED-4CDF-941C-B8B49592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-27709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74393" y="1569946"/>
            <a:ext cx="9126806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6ABB98-D0CB-4889-83F4-3189176BF667}"/>
              </a:ext>
            </a:extLst>
          </p:cNvPr>
          <p:cNvSpPr/>
          <p:nvPr userDrawn="1"/>
        </p:nvSpPr>
        <p:spPr>
          <a:xfrm>
            <a:off x="1395" y="0"/>
            <a:ext cx="1771988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C019F761-12AB-4071-9A14-DD73DBD35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1" y="0"/>
            <a:ext cx="1772164" cy="1791856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18ACAC57-56DC-48F6-905A-792D5461B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  <p:pic>
        <p:nvPicPr>
          <p:cNvPr id="14" name="Picture 13" descr="A picture containing flower&#10;&#10;Description automatically generated">
            <a:extLst>
              <a:ext uri="{FF2B5EF4-FFF2-40B4-BE49-F238E27FC236}">
                <a16:creationId xmlns:a16="http://schemas.microsoft.com/office/drawing/2014/main" id="{7FE59A15-8AC7-4B88-902D-1559F870E8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6608" y="6428412"/>
            <a:ext cx="293239" cy="1959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3035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236" y="503665"/>
            <a:ext cx="9107504" cy="93183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132" y="2701730"/>
            <a:ext cx="9107503" cy="3372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2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+mn-lt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E968B-3FA5-453B-837E-992DDBB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/>
          <a:lstStyle>
            <a:lvl1pPr>
              <a:defRPr sz="1050" b="0">
                <a:solidFill>
                  <a:srgbClr val="24326A"/>
                </a:solidFill>
              </a:defRPr>
            </a:lvl1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FF9AB-00ED-4CDF-941C-B8B49592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1236" y="1574360"/>
            <a:ext cx="9107503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EF3AF-99E0-4B85-B547-B11C8E1D5452}"/>
              </a:ext>
            </a:extLst>
          </p:cNvPr>
          <p:cNvSpPr/>
          <p:nvPr userDrawn="1"/>
        </p:nvSpPr>
        <p:spPr>
          <a:xfrm>
            <a:off x="1395" y="0"/>
            <a:ext cx="1771988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EDECFA61-B6A0-4CC1-965D-C8CD44B1B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1" y="0"/>
            <a:ext cx="1772164" cy="1791856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0CEEAD19-55F3-47EA-BAF2-0BFBD1B15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  <p:pic>
        <p:nvPicPr>
          <p:cNvPr id="14" name="Picture 13" descr="A picture containing flower&#10;&#10;Description automatically generated">
            <a:extLst>
              <a:ext uri="{FF2B5EF4-FFF2-40B4-BE49-F238E27FC236}">
                <a16:creationId xmlns:a16="http://schemas.microsoft.com/office/drawing/2014/main" id="{8744A037-5469-411D-84B6-2660652356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6608" y="6428412"/>
            <a:ext cx="293239" cy="1959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3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503" y="501942"/>
            <a:ext cx="9087914" cy="93183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612836-A463-4651-8507-7BA388D84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526" y="2565982"/>
            <a:ext cx="4320273" cy="3502310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E968B-3FA5-453B-837E-992DDBB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/>
          <a:lstStyle>
            <a:lvl1pPr>
              <a:defRPr sz="1050" b="0">
                <a:solidFill>
                  <a:srgbClr val="24326A"/>
                </a:solidFill>
              </a:defRPr>
            </a:lvl1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FF9AB-00ED-4CDF-941C-B8B49592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3503" y="1572633"/>
            <a:ext cx="9087913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B50515E9-98F7-4FC8-8BFC-C6E125F8E68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64029" y="2565981"/>
            <a:ext cx="4377387" cy="3502311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2400" b="1">
                <a:solidFill>
                  <a:schemeClr val="tx2"/>
                </a:solidFill>
                <a:latin typeface="Avenir Black" panose="020B0803020203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Avenir" panose="020B0503020203020204" pitchFamily="34" charset="0"/>
              </a:defRPr>
            </a:lvl2pPr>
            <a:lvl3pPr marL="1257300" indent="-34290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Avenir" panose="020B0503020203020204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Avenir" panose="020B0503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DB3481-1DEF-4F90-91EB-0F87AD5BF14C}"/>
              </a:ext>
            </a:extLst>
          </p:cNvPr>
          <p:cNvSpPr/>
          <p:nvPr userDrawn="1"/>
        </p:nvSpPr>
        <p:spPr>
          <a:xfrm>
            <a:off x="1395" y="0"/>
            <a:ext cx="1771988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51DDE5B-DF6E-4858-8213-ED1EB9330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1" y="0"/>
            <a:ext cx="1772164" cy="1791856"/>
          </a:xfrm>
          <a:prstGeom prst="rect">
            <a:avLst/>
          </a:prstGeom>
        </p:spPr>
      </p:pic>
      <p:sp>
        <p:nvSpPr>
          <p:cNvPr id="19" name="Espace réservé du pied de page 4">
            <a:extLst>
              <a:ext uri="{FF2B5EF4-FFF2-40B4-BE49-F238E27FC236}">
                <a16:creationId xmlns:a16="http://schemas.microsoft.com/office/drawing/2014/main" id="{1A7F336C-30AF-4359-977D-9A3D64542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  <p:pic>
        <p:nvPicPr>
          <p:cNvPr id="15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2B95E4F6-479C-48F9-AA59-9A2C60D40F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6608" y="6428412"/>
            <a:ext cx="293239" cy="1959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2227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D6E9EAD-8E9E-4CB3-8C69-61058D981F54}"/>
              </a:ext>
            </a:extLst>
          </p:cNvPr>
          <p:cNvSpPr/>
          <p:nvPr userDrawn="1"/>
        </p:nvSpPr>
        <p:spPr>
          <a:xfrm>
            <a:off x="11849100" y="381000"/>
            <a:ext cx="342900" cy="6477000"/>
          </a:xfrm>
          <a:prstGeom prst="rect">
            <a:avLst/>
          </a:prstGeom>
          <a:solidFill>
            <a:srgbClr val="A4C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0D21D7A-296A-4E9A-A183-66B9D55E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69" y="505508"/>
            <a:ext cx="9140048" cy="93183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rgbClr val="24326A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E968B-3FA5-453B-837E-992DDBB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/>
          <a:lstStyle>
            <a:lvl1pPr>
              <a:defRPr sz="1050" b="0">
                <a:solidFill>
                  <a:srgbClr val="24326A"/>
                </a:solidFill>
              </a:defRPr>
            </a:lvl1pPr>
          </a:lstStyle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DFF9AB-00ED-4CDF-941C-B8B495929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556268-9B24-4FB5-A5B2-AD3630176569}"/>
              </a:ext>
            </a:extLst>
          </p:cNvPr>
          <p:cNvSpPr/>
          <p:nvPr userDrawn="1"/>
        </p:nvSpPr>
        <p:spPr>
          <a:xfrm>
            <a:off x="11504647" y="0"/>
            <a:ext cx="342900" cy="6309360"/>
          </a:xfrm>
          <a:prstGeom prst="rect">
            <a:avLst/>
          </a:prstGeom>
          <a:solidFill>
            <a:srgbClr val="243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7FDD385-4F78-4996-A8B3-2B488254A6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1369" y="1557731"/>
            <a:ext cx="9140047" cy="71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4D92CF"/>
                </a:solidFill>
                <a:latin typeface="Avenir" panose="020B0503020203020204" pitchFamily="34" charset="0"/>
              </a:defRPr>
            </a:lvl1pPr>
          </a:lstStyle>
          <a:p>
            <a:pPr lvl="0"/>
            <a:r>
              <a:rPr lang="fr-FR" dirty="0"/>
              <a:t>Cliquez pour modifier les styles du texte 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5FFFADB-9A44-4C26-9D92-525BDAC22E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8783" y="2592965"/>
            <a:ext cx="6234113" cy="1554163"/>
          </a:xfrm>
          <a:prstGeom prst="rect">
            <a:avLst/>
          </a:prstGeom>
          <a:solidFill>
            <a:srgbClr val="E2E8F6"/>
          </a:solidFill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96C35F5-6E4B-4B62-A57C-790ED302DB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83156" y="4535055"/>
            <a:ext cx="6857524" cy="1628788"/>
          </a:xfrm>
          <a:prstGeom prst="rect">
            <a:avLst/>
          </a:prstGeom>
          <a:solidFill>
            <a:srgbClr val="BDD6ED"/>
          </a:solidFill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venir Black" panose="020B08030202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0D3356-038B-47F4-8B45-5F9669CE223A}"/>
              </a:ext>
            </a:extLst>
          </p:cNvPr>
          <p:cNvSpPr/>
          <p:nvPr userDrawn="1"/>
        </p:nvSpPr>
        <p:spPr>
          <a:xfrm>
            <a:off x="1395" y="0"/>
            <a:ext cx="1771988" cy="6858000"/>
          </a:xfrm>
          <a:prstGeom prst="rect">
            <a:avLst/>
          </a:prstGeom>
          <a:solidFill>
            <a:srgbClr val="243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Espace réservé du contenu 6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2FE41284-BEA4-4467-BB41-5AC040751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t="18105" r="19913" b="21187"/>
          <a:stretch/>
        </p:blipFill>
        <p:spPr>
          <a:xfrm>
            <a:off x="1" y="0"/>
            <a:ext cx="1772164" cy="1791856"/>
          </a:xfrm>
          <a:prstGeom prst="rect">
            <a:avLst/>
          </a:prstGeom>
        </p:spPr>
      </p:pic>
      <p:sp>
        <p:nvSpPr>
          <p:cNvPr id="21" name="Espace réservé du pied de page 4">
            <a:extLst>
              <a:ext uri="{FF2B5EF4-FFF2-40B4-BE49-F238E27FC236}">
                <a16:creationId xmlns:a16="http://schemas.microsoft.com/office/drawing/2014/main" id="{996D152C-DD28-4C2D-9853-B5FBF6DD0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  <p:pic>
        <p:nvPicPr>
          <p:cNvPr id="15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0004F0B6-DF30-4315-89D6-66B96BE8B5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86608" y="6438351"/>
            <a:ext cx="293239" cy="19598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062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43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BEAA68-8C28-4EE8-B5A9-3362386A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3168-B706-4605-8DEE-D53F7AE75A69}" type="datetime1">
              <a:rPr lang="fr-FR" smtClean="0"/>
              <a:t>19/12/2022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8B6DDD-B5D3-4CFD-ADFC-5CF5FA9E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1171" y="6362243"/>
            <a:ext cx="8007587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project has received funding from the European Union`s Horizon 2020 Science with and for Society </a:t>
            </a:r>
            <a:r>
              <a:rPr lang="en-US" dirty="0" err="1"/>
              <a:t>programme</a:t>
            </a:r>
            <a:r>
              <a:rPr lang="en-US" dirty="0"/>
              <a:t> under grant agreement no. 872483</a:t>
            </a:r>
            <a:endParaRPr lang="fr-FR" dirty="0"/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BE1B968-5AB6-4849-AFDD-C4F55263B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9622" r="15806" b="17660"/>
          <a:stretch/>
        </p:blipFill>
        <p:spPr>
          <a:xfrm>
            <a:off x="4216820" y="31242"/>
            <a:ext cx="3263900" cy="2985056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9371C-C200-4796-823A-C85AD086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A29923-FB04-43E8-9943-6E77A436DB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50571" y="3013788"/>
            <a:ext cx="8490857" cy="22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A74D85A-838D-434D-9FBF-D30238925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79" y="5651911"/>
            <a:ext cx="303849" cy="2497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EC5406-8B99-41EE-AC32-9FBF70380C20}"/>
              </a:ext>
            </a:extLst>
          </p:cNvPr>
          <p:cNvSpPr/>
          <p:nvPr userDrawn="1"/>
        </p:nvSpPr>
        <p:spPr>
          <a:xfrm>
            <a:off x="5848770" y="5619597"/>
            <a:ext cx="14136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chemeClr val="bg1"/>
                </a:solidFill>
                <a:latin typeface="Avenir" panose="020B0503020203020204" pitchFamily="34" charset="0"/>
              </a:rPr>
              <a:t>DocEnhance</a:t>
            </a:r>
            <a:endParaRPr lang="fr-FR" sz="1600" dirty="0">
              <a:solidFill>
                <a:schemeClr val="bg1"/>
              </a:solidFill>
              <a:latin typeface="Avenir" panose="020B0503020203020204" pitchFamily="34" charset="0"/>
            </a:endParaRP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70169BF-FFA7-4DB0-A313-FF5A849E6A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75" y="5629510"/>
            <a:ext cx="407915" cy="305936"/>
          </a:xfrm>
          <a:prstGeom prst="rect">
            <a:avLst/>
          </a:prstGeom>
        </p:spPr>
      </p:pic>
      <p:pic>
        <p:nvPicPr>
          <p:cNvPr id="13" name="Picture 12" descr="A picture containing flower&#10;&#10;Description automatically generated">
            <a:extLst>
              <a:ext uri="{FF2B5EF4-FFF2-40B4-BE49-F238E27FC236}">
                <a16:creationId xmlns:a16="http://schemas.microsoft.com/office/drawing/2014/main" id="{49FCE035-E049-49AF-8ABA-86501CCCF4C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878219" y="6379604"/>
            <a:ext cx="544104" cy="3636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890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pty">
    <p:bg>
      <p:bgPr>
        <a:solidFill>
          <a:srgbClr val="2432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BEAA68-8C28-4EE8-B5A9-3362386A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3168-B706-4605-8DEE-D53F7AE75A69}" type="datetime1">
              <a:rPr lang="fr-FR" smtClean="0"/>
              <a:t>19/12/2022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8B6DDD-B5D3-4CFD-ADFC-5CF5FA9E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This project has received funding from the European Union`s Horizon 2020 Science with and for Society </a:t>
            </a:r>
            <a:r>
              <a:rPr lang="en-US" dirty="0" err="1"/>
              <a:t>programme</a:t>
            </a:r>
            <a:r>
              <a:rPr lang="en-US" dirty="0"/>
              <a:t> under grant agreement no. 872483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9371C-C200-4796-823A-C85AD086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‹#›</a:t>
            </a:fld>
            <a:endParaRPr lang="fr-FR"/>
          </a:p>
        </p:txBody>
      </p:sp>
      <p:pic>
        <p:nvPicPr>
          <p:cNvPr id="5" name="Picture 4" descr="A picture containing flower&#10;&#10;Description automatically generated">
            <a:extLst>
              <a:ext uri="{FF2B5EF4-FFF2-40B4-BE49-F238E27FC236}">
                <a16:creationId xmlns:a16="http://schemas.microsoft.com/office/drawing/2014/main" id="{98120A35-E7A4-4DC9-A255-C8CF2C5F21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95047" y="6379604"/>
            <a:ext cx="544104" cy="36364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1985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4A90CE-2CBC-4A38-8B92-00BF993A84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5933" y="6376429"/>
            <a:ext cx="1018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CCD7F0"/>
                </a:solidFill>
              </a:defRPr>
            </a:lvl1pPr>
          </a:lstStyle>
          <a:p>
            <a:fld id="{E613D7BD-9A17-4CB6-AE97-82E5CD5927DC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82807E-A7B0-41B6-A98E-0768963F0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56350"/>
            <a:ext cx="465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4326A"/>
                </a:solidFill>
              </a:defRPr>
            </a:lvl1pPr>
          </a:lstStyle>
          <a:p>
            <a:fld id="{0A4FB20D-9EBE-49D7-91CD-E21D7C9A757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0D40DA-6CF3-4851-9F01-297CD502D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7999" y="6362243"/>
            <a:ext cx="8007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0575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62" r:id="rId5"/>
    <p:sldLayoutId id="2147483665" r:id="rId6"/>
    <p:sldLayoutId id="2147483655" r:id="rId7"/>
    <p:sldLayoutId id="2147483663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shaking hands&#10;&#10;Description automatically generated with medium confidence">
            <a:extLst>
              <a:ext uri="{FF2B5EF4-FFF2-40B4-BE49-F238E27FC236}">
                <a16:creationId xmlns:a16="http://schemas.microsoft.com/office/drawing/2014/main" id="{5A5E67D2-5DFB-1889-B40D-6269415A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57" y="-248644"/>
            <a:ext cx="9786181" cy="8388156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fld id="{0A4FB20D-9EBE-49D7-91CD-E21D7C9A757A}" type="slidenum">
              <a:rPr lang="fr-FR" smtClean="0"/>
              <a:t>1</a:t>
            </a:fld>
            <a:endParaRPr lang="fr-FR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DC4CAB-067F-ABDD-5FA1-58F86DF9A132}"/>
              </a:ext>
            </a:extLst>
          </p:cNvPr>
          <p:cNvSpPr txBox="1"/>
          <p:nvPr/>
        </p:nvSpPr>
        <p:spPr>
          <a:xfrm>
            <a:off x="2268245" y="1512189"/>
            <a:ext cx="82784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D92CF"/>
                </a:solidFill>
                <a:latin typeface="YAE5fD6jXa8 0"/>
              </a:rPr>
              <a:t>Hanne Risan Johnsen</a:t>
            </a:r>
            <a:br>
              <a:rPr lang="en-US" sz="3200" b="1" dirty="0">
                <a:solidFill>
                  <a:srgbClr val="233682"/>
                </a:solidFill>
                <a:latin typeface="YAE5fD6jXa8 0"/>
              </a:rPr>
            </a:br>
            <a:r>
              <a:rPr lang="en-US" sz="3200" b="1" dirty="0">
                <a:solidFill>
                  <a:srgbClr val="233682"/>
                </a:solidFill>
                <a:latin typeface="YAE5fD6jXa8 0"/>
              </a:rPr>
              <a:t>DocEnhance Coordinator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EEA161-A8C7-3EFC-B33C-558FC132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Introduction</a:t>
            </a:r>
            <a:r>
              <a:rPr lang="nb-NO" dirty="0"/>
              <a:t> to DocEnhance</a:t>
            </a:r>
          </a:p>
        </p:txBody>
      </p:sp>
    </p:spTree>
    <p:extLst>
      <p:ext uri="{BB962C8B-B14F-4D97-AF65-F5344CB8AC3E}">
        <p14:creationId xmlns:p14="http://schemas.microsoft.com/office/powerpoint/2010/main" val="3590258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31C408-A973-4A30-A7FC-B49572E5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Design of 3 pilot courses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8901BD-8AD7-4768-BF9F-EC581E78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73872-E5C3-4C67-8839-63ED9376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E39883ED-10FB-4B93-B570-87A736A59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Science with and for Society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D720C625-BE27-4B52-B321-F30B068AC09C}"/>
              </a:ext>
            </a:extLst>
          </p:cNvPr>
          <p:cNvSpPr txBox="1">
            <a:spLocks/>
          </p:cNvSpPr>
          <p:nvPr/>
        </p:nvSpPr>
        <p:spPr>
          <a:xfrm>
            <a:off x="2041236" y="1117912"/>
            <a:ext cx="9126806" cy="717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rgbClr val="4D92CF"/>
                </a:solidFill>
                <a:latin typeface="Avenir" panose="020B05030202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on transferable skills for PhD candidates/supervisors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09445-A219-4B36-99CA-F6749BB10124}"/>
              </a:ext>
            </a:extLst>
          </p:cNvPr>
          <p:cNvSpPr txBox="1"/>
          <p:nvPr/>
        </p:nvSpPr>
        <p:spPr>
          <a:xfrm>
            <a:off x="2309351" y="4456890"/>
            <a:ext cx="271984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US" sz="2400" dirty="0">
                <a:solidFill>
                  <a:schemeClr val="tx2"/>
                </a:solidFill>
                <a:latin typeface="Avenir Black" panose="020B0803020203020204" pitchFamily="34" charset="0"/>
              </a:rPr>
              <a:t>Data Stewardship</a:t>
            </a:r>
          </a:p>
        </p:txBody>
      </p:sp>
      <p:pic>
        <p:nvPicPr>
          <p:cNvPr id="24" name="Picture 23" descr="A picture containing sky, people, orange, group&#10;&#10;Description automatically generated">
            <a:extLst>
              <a:ext uri="{FF2B5EF4-FFF2-40B4-BE49-F238E27FC236}">
                <a16:creationId xmlns:a16="http://schemas.microsoft.com/office/drawing/2014/main" id="{D5A682EC-153C-4C01-95B5-1DDF958A0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86" y="2415335"/>
            <a:ext cx="2803071" cy="2064102"/>
          </a:xfrm>
          <a:prstGeom prst="rect">
            <a:avLst/>
          </a:prstGeom>
        </p:spPr>
      </p:pic>
      <p:pic>
        <p:nvPicPr>
          <p:cNvPr id="26" name="Picture 25" descr="A group of people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id="{C227F95B-C0F7-4564-894F-06F921D5A1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7"/>
          <a:stretch/>
        </p:blipFill>
        <p:spPr>
          <a:xfrm>
            <a:off x="1990178" y="2100413"/>
            <a:ext cx="3450722" cy="235647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1F1A807-A936-4EF4-ADED-BD486EEBBA18}"/>
              </a:ext>
            </a:extLst>
          </p:cNvPr>
          <p:cNvSpPr txBox="1"/>
          <p:nvPr/>
        </p:nvSpPr>
        <p:spPr>
          <a:xfrm>
            <a:off x="5306785" y="4447907"/>
            <a:ext cx="3039019" cy="910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fr-FR" sz="2400" dirty="0" err="1">
                <a:solidFill>
                  <a:schemeClr val="tx2"/>
                </a:solidFill>
                <a:latin typeface="Avenir Black" panose="020B0803020203020204" pitchFamily="34" charset="0"/>
              </a:rPr>
              <a:t>Career</a:t>
            </a:r>
            <a:r>
              <a:rPr lang="fr-FR" sz="2400" dirty="0">
                <a:solidFill>
                  <a:schemeClr val="tx2"/>
                </a:solidFill>
                <a:latin typeface="Avenir Black" panose="020B0803020203020204" pitchFamily="34" charset="0"/>
              </a:rPr>
              <a:t> management </a:t>
            </a:r>
            <a:br>
              <a:rPr lang="fr-FR" sz="2400" dirty="0">
                <a:solidFill>
                  <a:schemeClr val="tx2"/>
                </a:solidFill>
                <a:latin typeface="Avenir Black" panose="020B0803020203020204" pitchFamily="34" charset="0"/>
              </a:rPr>
            </a:br>
            <a:r>
              <a:rPr lang="fr-FR" sz="2400" dirty="0">
                <a:solidFill>
                  <a:schemeClr val="tx2"/>
                </a:solidFill>
                <a:latin typeface="Avenir Black" panose="020B0803020203020204" pitchFamily="34" charset="0"/>
              </a:rPr>
              <a:t>&amp; </a:t>
            </a:r>
            <a:r>
              <a:rPr lang="fr-FR" sz="2400" dirty="0" err="1">
                <a:solidFill>
                  <a:schemeClr val="tx2"/>
                </a:solidFill>
                <a:latin typeface="Avenir Black" panose="020B0803020203020204" pitchFamily="34" charset="0"/>
              </a:rPr>
              <a:t>entrepreneurship</a:t>
            </a:r>
            <a:endParaRPr lang="fr-FR" sz="2400" dirty="0">
              <a:solidFill>
                <a:schemeClr val="tx2"/>
              </a:solidFill>
              <a:latin typeface="Avenir Black" panose="020B0803020203020204" pitchFamily="34" charset="0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B2CD566C-E1E2-4B8E-B778-3B153D7965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85" y="2823953"/>
            <a:ext cx="1776059" cy="13331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CFD05A8-65B0-4F95-A503-0AD1F778013A}"/>
              </a:ext>
            </a:extLst>
          </p:cNvPr>
          <p:cNvSpPr txBox="1"/>
          <p:nvPr/>
        </p:nvSpPr>
        <p:spPr>
          <a:xfrm>
            <a:off x="8607062" y="4447907"/>
            <a:ext cx="2719846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fr-FR" sz="2400" dirty="0">
                <a:solidFill>
                  <a:schemeClr val="tx2"/>
                </a:solidFill>
                <a:latin typeface="Avenir Black" panose="020B0803020203020204" pitchFamily="34" charset="0"/>
              </a:rPr>
              <a:t>Supervision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63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FB20D-9EBE-49D7-91CD-E21D7C9A757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326A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00A23-175A-408C-AD94-6185D91316ED}"/>
              </a:ext>
            </a:extLst>
          </p:cNvPr>
          <p:cNvSpPr/>
          <p:nvPr/>
        </p:nvSpPr>
        <p:spPr>
          <a:xfrm>
            <a:off x="1908716" y="194115"/>
            <a:ext cx="9445083" cy="6066263"/>
          </a:xfrm>
          <a:prstGeom prst="rect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B4DAC-96DB-4D02-A98E-7C3BEB85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088" y="127214"/>
            <a:ext cx="2148519" cy="946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D41B2-8CDC-4E60-B565-B8CB2DB15171}"/>
              </a:ext>
            </a:extLst>
          </p:cNvPr>
          <p:cNvGrpSpPr/>
          <p:nvPr/>
        </p:nvGrpSpPr>
        <p:grpSpPr>
          <a:xfrm>
            <a:off x="2176345" y="2462641"/>
            <a:ext cx="2698596" cy="2778739"/>
            <a:chOff x="3456878" y="1092819"/>
            <a:chExt cx="2698596" cy="2778739"/>
          </a:xfrm>
        </p:grpSpPr>
        <p:pic>
          <p:nvPicPr>
            <p:cNvPr id="12" name="Image 10" descr="Une image contenant chemise&#10;&#10;Description générée automatiquement">
              <a:extLst>
                <a:ext uri="{FF2B5EF4-FFF2-40B4-BE49-F238E27FC236}">
                  <a16:creationId xmlns:a16="http://schemas.microsoft.com/office/drawing/2014/main" id="{9CA19CC7-6DD1-4EDD-91C1-D37AFE670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8" t="28153" r="32868" b="37636"/>
            <a:stretch/>
          </p:blipFill>
          <p:spPr>
            <a:xfrm>
              <a:off x="3456878" y="1092819"/>
              <a:ext cx="2698596" cy="27787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3E7CEA-451A-47B6-BBBC-2311347DC997}"/>
                </a:ext>
              </a:extLst>
            </p:cNvPr>
            <p:cNvSpPr txBox="1"/>
            <p:nvPr/>
          </p:nvSpPr>
          <p:spPr>
            <a:xfrm rot="16200000">
              <a:off x="3617206" y="2792944"/>
              <a:ext cx="1351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Open education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8BEBA-E67B-4EB8-BA3C-918018A88975}"/>
                </a:ext>
              </a:extLst>
            </p:cNvPr>
            <p:cNvSpPr txBox="1"/>
            <p:nvPr/>
          </p:nvSpPr>
          <p:spPr>
            <a:xfrm rot="16200000">
              <a:off x="4074074" y="2574281"/>
              <a:ext cx="1390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Interdiciplinarity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302D2D-D98C-4B68-83DA-F6BB1E065876}"/>
                </a:ext>
              </a:extLst>
            </p:cNvPr>
            <p:cNvSpPr txBox="1"/>
            <p:nvPr/>
          </p:nvSpPr>
          <p:spPr>
            <a:xfrm rot="16200000">
              <a:off x="4856275" y="2569061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Mobility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18E967B-72F8-4066-90DD-B7922C2ED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541" y="2393895"/>
            <a:ext cx="2652572" cy="3057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34D28E-9F45-4BDC-B03A-2CCF214781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4" r="6549"/>
          <a:stretch/>
        </p:blipFill>
        <p:spPr>
          <a:xfrm>
            <a:off x="8189194" y="2526534"/>
            <a:ext cx="2941997" cy="2266935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88A509C-60AA-4BAD-8A9B-B2FE1C8042C2}"/>
              </a:ext>
            </a:extLst>
          </p:cNvPr>
          <p:cNvSpPr txBox="1">
            <a:spLocks/>
          </p:cNvSpPr>
          <p:nvPr/>
        </p:nvSpPr>
        <p:spPr>
          <a:xfrm>
            <a:off x="1990524" y="84684"/>
            <a:ext cx="11825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The DocEnhance Platform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3EF4DA00-54CB-37B4-1AC3-7DE7DE7B6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research and innovation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BC064-E880-4BBE-94A1-A5674380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159" y="0"/>
            <a:ext cx="9092995" cy="1029069"/>
          </a:xfrm>
        </p:spPr>
        <p:txBody>
          <a:bodyPr/>
          <a:lstStyle/>
          <a:p>
            <a:r>
              <a:rPr lang="fr-FR" sz="4000" dirty="0"/>
              <a:t>Impact and future perspectives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AADF41-307D-4690-924B-D4A59BF4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F99A38E-0B9F-48DD-804F-B6C7A61DC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research and innovation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ECE03A-D896-4B94-A7D9-82460FA2C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9159" y="1231383"/>
            <a:ext cx="8319704" cy="1184688"/>
          </a:xfrm>
        </p:spPr>
        <p:txBody>
          <a:bodyPr/>
          <a:lstStyle/>
          <a:p>
            <a:endParaRPr lang="fr-FR" sz="1800" dirty="0">
              <a:effectLst/>
              <a:latin typeface="Avenir Next LT Pro Light" panose="020B0304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2400" dirty="0">
                <a:solidFill>
                  <a:schemeClr val="tx2"/>
                </a:solidFill>
                <a:latin typeface="Avenir Black" panose="020B0803020203020204" pitchFamily="34" charset="0"/>
              </a:rPr>
              <a:t>All outcomes open access for everyone to utilize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2400" dirty="0">
                <a:solidFill>
                  <a:schemeClr val="tx2"/>
                </a:solidFill>
                <a:latin typeface="Avenir Black" panose="020B0803020203020204" pitchFamily="34" charset="0"/>
              </a:rPr>
              <a:t>Roadmap for implementation of the DocEnhance resources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2400" dirty="0">
                <a:solidFill>
                  <a:schemeClr val="tx2"/>
                </a:solidFill>
                <a:latin typeface="Avenir Black" panose="020B0803020203020204" pitchFamily="34" charset="0"/>
              </a:rPr>
              <a:t>Implementation of the courses at partner universities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2400" dirty="0">
                <a:solidFill>
                  <a:schemeClr val="tx2"/>
                </a:solidFill>
                <a:latin typeface="Avenir Black" panose="020B0803020203020204" pitchFamily="34" charset="0"/>
              </a:rPr>
              <a:t>European voluntary standard (CWA) </a:t>
            </a:r>
          </a:p>
          <a:p>
            <a:pPr marL="285750" indent="-285750">
              <a:lnSpc>
                <a:spcPct val="114000"/>
              </a:lnSpc>
              <a:buBlip>
                <a:blip r:embed="rId3"/>
              </a:buBlip>
            </a:pPr>
            <a:r>
              <a:rPr lang="en-GB" sz="2400" dirty="0">
                <a:solidFill>
                  <a:schemeClr val="tx2"/>
                </a:solidFill>
                <a:latin typeface="Avenir Black" panose="020B0803020203020204" pitchFamily="34" charset="0"/>
              </a:rPr>
              <a:t>DocEnhance concepts to be further developed in Horizon Europe project, DocTalent4EU (kick-off January 2023)</a:t>
            </a:r>
          </a:p>
        </p:txBody>
      </p:sp>
    </p:spTree>
    <p:extLst>
      <p:ext uri="{BB962C8B-B14F-4D97-AF65-F5344CB8AC3E}">
        <p14:creationId xmlns:p14="http://schemas.microsoft.com/office/powerpoint/2010/main" val="262903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D886A-0B1B-E11D-3ABE-846EB6F4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13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B7337-721F-A3CF-EB32-6159A1F33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 sz="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225DC1E-F717-A70B-0C0D-2868C50EA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856543"/>
              </p:ext>
            </p:extLst>
          </p:nvPr>
        </p:nvGraphicFramePr>
        <p:xfrm>
          <a:off x="2776838" y="545179"/>
          <a:ext cx="7343139" cy="5648579"/>
        </p:xfrm>
        <a:graphic>
          <a:graphicData uri="http://schemas.openxmlformats.org/drawingml/2006/table">
            <a:tbl>
              <a:tblPr firstRow="1" firstCol="1" bandRow="1"/>
              <a:tblGrid>
                <a:gridCol w="7343139">
                  <a:extLst>
                    <a:ext uri="{9D8B030D-6E8A-4147-A177-3AD203B41FA5}">
                      <a16:colId xmlns:a16="http://schemas.microsoft.com/office/drawing/2014/main" val="1660692961"/>
                    </a:ext>
                  </a:extLst>
                </a:gridCol>
              </a:tblGrid>
              <a:tr h="4835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The DocEnhance Platform</a:t>
                      </a:r>
                      <a:endParaRPr lang="nb-NO" sz="2000" b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Federica Bartolozzi, European University Foundation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800" i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Course in Data Stewardship</a:t>
                      </a:r>
                      <a:endParaRPr lang="nb-NO" sz="2000" b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Leif Longva, UiT The Arctic University of Norway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800" i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Course in Career Management and Entrepreneurship</a:t>
                      </a:r>
                      <a:endParaRPr lang="nb-NO" sz="2000" b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Marco Masia, University of Vienna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900" i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Course in PhD Supervision</a:t>
                      </a:r>
                      <a:endParaRPr lang="nb-NO" sz="2000" b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Pirjo Nikander, Tampere University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900" i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The DocEnhance Career-tracking Survey</a:t>
                      </a:r>
                      <a:endParaRPr lang="nb-NO" sz="2000" b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Julia Boman, European Science Foundation</a:t>
                      </a:r>
                      <a:endParaRPr lang="nb-NO" sz="2000" i="1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kern="1200" dirty="0">
                          <a:solidFill>
                            <a:schemeClr val="tx2"/>
                          </a:solidFill>
                          <a:latin typeface="Avenir Black" panose="020B080302020302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nb-NO" sz="2400" kern="1200" dirty="0">
                        <a:solidFill>
                          <a:schemeClr val="tx2"/>
                        </a:solidFill>
                        <a:latin typeface="Avenir Black" panose="020B0803020203020204" pitchFamily="34" charset="0"/>
                        <a:ea typeface="+mn-ea"/>
                        <a:cs typeface="+mn-cs"/>
                      </a:endParaRPr>
                    </a:p>
                  </a:txBody>
                  <a:tcPr marL="64470" marR="6447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87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78DE1-EC97-3290-5909-490B69F7A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503" y="450572"/>
            <a:ext cx="9087914" cy="931830"/>
          </a:xfrm>
        </p:spPr>
        <p:txBody>
          <a:bodyPr/>
          <a:lstStyle/>
          <a:p>
            <a:r>
              <a:rPr lang="en-US" sz="4000" dirty="0"/>
              <a:t>Responding to the need for PhD training </a:t>
            </a:r>
            <a:br>
              <a:rPr lang="en-US" sz="4000" dirty="0"/>
            </a:br>
            <a:r>
              <a:rPr lang="en-US" sz="4000" dirty="0"/>
              <a:t>in transferable skills</a:t>
            </a:r>
            <a:endParaRPr lang="nb-NO" sz="4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AA732-C3DA-9D46-8D84-3E296056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B2D9B-4E47-F577-368B-C58DF689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2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C166B0-8062-F20F-E082-65C057709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 sz="800" dirty="0"/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C2CD4B22-1122-3701-B6A0-8378439C0664}"/>
              </a:ext>
            </a:extLst>
          </p:cNvPr>
          <p:cNvSpPr txBox="1">
            <a:spLocks/>
          </p:cNvSpPr>
          <p:nvPr/>
        </p:nvSpPr>
        <p:spPr>
          <a:xfrm>
            <a:off x="2053503" y="2244312"/>
            <a:ext cx="7295980" cy="1184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400" b="1" kern="1200">
                <a:solidFill>
                  <a:schemeClr val="tx2"/>
                </a:solidFill>
                <a:latin typeface="Avenir Black" panose="020B0803020203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venir" panose="020B0503020203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venir" panose="020B05030202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venir" panose="020B05030202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venir" panose="020B05030202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4000"/>
              </a:lnSpc>
              <a:buFontTx/>
              <a:buBlip>
                <a:blip r:embed="rId4"/>
              </a:buBlip>
            </a:pPr>
            <a:r>
              <a:rPr lang="en-US" b="0" dirty="0"/>
              <a:t>Impact was expected on post-graduate candidates and early-stage researcher careers, in closing the skills gap between research employment in academia and beyond academia </a:t>
            </a:r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F436650-5BF1-EB53-FD8C-0E0252C2B8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8" b="11390"/>
          <a:stretch/>
        </p:blipFill>
        <p:spPr>
          <a:xfrm>
            <a:off x="8148967" y="3759626"/>
            <a:ext cx="3292475" cy="261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7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2998FF-A720-43B4-9ED5-3B9165A4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162" y="367642"/>
            <a:ext cx="9127138" cy="931830"/>
          </a:xfrm>
        </p:spPr>
        <p:txBody>
          <a:bodyPr/>
          <a:lstStyle/>
          <a:p>
            <a:r>
              <a:rPr lang="en-US" sz="4000" dirty="0"/>
              <a:t>Transferable skills courses and employability beyond academia</a:t>
            </a:r>
            <a:endParaRPr lang="fr-FR" sz="400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FB20D-9EBE-49D7-91CD-E21D7C9A757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326A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AA9462-EF2E-4C13-BEA6-C5F6CB475A3E}"/>
              </a:ext>
            </a:extLst>
          </p:cNvPr>
          <p:cNvGrpSpPr/>
          <p:nvPr/>
        </p:nvGrpSpPr>
        <p:grpSpPr>
          <a:xfrm>
            <a:off x="2854036" y="2320635"/>
            <a:ext cx="3142643" cy="3709527"/>
            <a:chOff x="2848151" y="1662870"/>
            <a:chExt cx="3701624" cy="4372908"/>
          </a:xfrm>
        </p:grpSpPr>
        <p:pic>
          <p:nvPicPr>
            <p:cNvPr id="8" name="student.jpg">
              <a:extLst>
                <a:ext uri="{FF2B5EF4-FFF2-40B4-BE49-F238E27FC236}">
                  <a16:creationId xmlns:a16="http://schemas.microsoft.com/office/drawing/2014/main" id="{24C2421F-F52F-49A8-A72C-0D39C976E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8151" y="2334153"/>
              <a:ext cx="3701624" cy="3701625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FF81D2-BBD7-447C-A4FA-E3E24922A460}"/>
                </a:ext>
              </a:extLst>
            </p:cNvPr>
            <p:cNvSpPr txBox="1"/>
            <p:nvPr/>
          </p:nvSpPr>
          <p:spPr>
            <a:xfrm rot="374529">
              <a:off x="3336448" y="1662870"/>
              <a:ext cx="1474180" cy="722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Transferable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skills</a:t>
              </a:r>
            </a:p>
          </p:txBody>
        </p:sp>
      </p:grpSp>
      <p:pic>
        <p:nvPicPr>
          <p:cNvPr id="10" name="Picture 2" descr="higher education — CT Numbers — Connecticut by the Numbers">
            <a:extLst>
              <a:ext uri="{FF2B5EF4-FFF2-40B4-BE49-F238E27FC236}">
                <a16:creationId xmlns:a16="http://schemas.microsoft.com/office/drawing/2014/main" id="{2964CCC6-08E4-4C88-BB48-1D88E700B8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-1" b="29761"/>
          <a:stretch/>
        </p:blipFill>
        <p:spPr bwMode="auto">
          <a:xfrm>
            <a:off x="6351687" y="2927207"/>
            <a:ext cx="2884328" cy="306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B61EB76-D39E-D328-5A91-D75487F2D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research and innovation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2BA-5CCB-8A96-21DB-EE50F728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93" y="396796"/>
            <a:ext cx="9126807" cy="931830"/>
          </a:xfrm>
        </p:spPr>
        <p:txBody>
          <a:bodyPr/>
          <a:lstStyle/>
          <a:p>
            <a:r>
              <a:rPr lang="en-US" sz="4000" dirty="0"/>
              <a:t>The development process in co-creation with our stakeholders</a:t>
            </a:r>
            <a:endParaRPr lang="nb-NO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379ABF-6DA2-66E4-8722-64CE8ECE3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9573" y="2430463"/>
            <a:ext cx="8425367" cy="35369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F4579-231A-23F2-9D80-4E2BA0C4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8016-F844-4729-AB49-4E4D37ACBCB0}" type="datetime1">
              <a:rPr lang="fr-FR" smtClean="0"/>
              <a:pPr/>
              <a:t>19/12/2022</a:t>
            </a:fld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0E9DB-6BE9-6BAD-5B1A-FD581DAE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FB20D-9EBE-49D7-91CD-E21D7C9A757A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3C8C4F-F550-6FC6-637C-C052F960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61357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108CEB5-ED7A-B89E-6CFD-BAC20E76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93" y="512908"/>
            <a:ext cx="9126807" cy="931830"/>
          </a:xfrm>
        </p:spPr>
        <p:txBody>
          <a:bodyPr/>
          <a:lstStyle/>
          <a:p>
            <a:r>
              <a:rPr lang="en-US" sz="4000" dirty="0"/>
              <a:t>Stakeholder interaction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95874-4765-CD3F-B881-06B283EF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C98016-F844-4729-AB49-4E4D37ACBCB0}" type="datetime1">
              <a:rPr lang="fr-FR" smtClean="0"/>
              <a:pPr>
                <a:spcAft>
                  <a:spcPts val="600"/>
                </a:spcAft>
              </a:pPr>
              <a:t>19/12/2022</a:t>
            </a:fld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5BB1D-D67B-AA1D-AABF-B2C06768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4FB20D-9EBE-49D7-91CD-E21D7C9A757A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98F15-1DEA-7BD3-8EBE-E56DA61E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>
              <a:solidFill>
                <a:srgbClr val="24326A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609A9C-5F53-576B-6B83-6AD0EDE75DEE}"/>
              </a:ext>
            </a:extLst>
          </p:cNvPr>
          <p:cNvGrpSpPr/>
          <p:nvPr/>
        </p:nvGrpSpPr>
        <p:grpSpPr>
          <a:xfrm>
            <a:off x="6951981" y="1476636"/>
            <a:ext cx="3264337" cy="2490874"/>
            <a:chOff x="4514716" y="2317627"/>
            <a:chExt cx="3427612" cy="269267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DBD9A4C-C16E-9D85-1325-166CD0D2F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4716" y="2317627"/>
              <a:ext cx="3427612" cy="228393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A36905-DFC9-AC9A-AC40-3011063FBFC2}"/>
                </a:ext>
              </a:extLst>
            </p:cNvPr>
            <p:cNvSpPr txBox="1"/>
            <p:nvPr/>
          </p:nvSpPr>
          <p:spPr>
            <a:xfrm>
              <a:off x="4580858" y="4610190"/>
              <a:ext cx="319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Internal</a:t>
              </a:r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stakeholder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meeting</a:t>
              </a:r>
              <a:endParaRPr lang="nb-NO" sz="2000" dirty="0">
                <a:solidFill>
                  <a:schemeClr val="tx2"/>
                </a:solidFill>
                <a:latin typeface="Avenir Black" panose="020B0803020203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9629EE-FC9F-CDF9-EB4F-298915CAD7C9}"/>
              </a:ext>
            </a:extLst>
          </p:cNvPr>
          <p:cNvGrpSpPr/>
          <p:nvPr/>
        </p:nvGrpSpPr>
        <p:grpSpPr>
          <a:xfrm>
            <a:off x="2488020" y="1536942"/>
            <a:ext cx="3359888" cy="2360081"/>
            <a:chOff x="-307035" y="2464583"/>
            <a:chExt cx="4633368" cy="28748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C79F80-DB48-DD0D-7E12-15891F011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24" t="9911" b="6772"/>
            <a:stretch/>
          </p:blipFill>
          <p:spPr>
            <a:xfrm>
              <a:off x="-307035" y="2464583"/>
              <a:ext cx="4633368" cy="236341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30D0D5-E651-0212-B6A2-00CD546A378D}"/>
                </a:ext>
              </a:extLst>
            </p:cNvPr>
            <p:cNvSpPr txBox="1"/>
            <p:nvPr/>
          </p:nvSpPr>
          <p:spPr>
            <a:xfrm>
              <a:off x="-139668" y="4939308"/>
              <a:ext cx="3231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Pre-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assessment</a:t>
              </a:r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on</a:t>
              </a:r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skills gaps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94041-2156-5E27-51B0-E21D09BCD10D}"/>
              </a:ext>
            </a:extLst>
          </p:cNvPr>
          <p:cNvGrpSpPr/>
          <p:nvPr/>
        </p:nvGrpSpPr>
        <p:grpSpPr>
          <a:xfrm>
            <a:off x="4158374" y="4197503"/>
            <a:ext cx="3486047" cy="2100135"/>
            <a:chOff x="7346548" y="2537046"/>
            <a:chExt cx="4711225" cy="25904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E27CBB-994D-056A-D6BB-E5E209789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79907" y="2537046"/>
              <a:ext cx="4177866" cy="21046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2099491-C0AB-A706-1E88-2C1919167C96}"/>
                </a:ext>
              </a:extLst>
            </p:cNvPr>
            <p:cNvSpPr txBox="1"/>
            <p:nvPr/>
          </p:nvSpPr>
          <p:spPr>
            <a:xfrm>
              <a:off x="7346548" y="4727337"/>
              <a:ext cx="38083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Five regional stakeholder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meetings</a:t>
              </a:r>
              <a:endParaRPr lang="nb-NO" sz="2000" dirty="0">
                <a:solidFill>
                  <a:schemeClr val="tx2"/>
                </a:solidFill>
                <a:latin typeface="Avenir Black" panose="020B08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1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108CEB5-ED7A-B89E-6CFD-BAC20E76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393" y="512908"/>
            <a:ext cx="9126807" cy="931830"/>
          </a:xfrm>
        </p:spPr>
        <p:txBody>
          <a:bodyPr/>
          <a:lstStyle/>
          <a:p>
            <a:r>
              <a:rPr lang="en-US" sz="4000" dirty="0"/>
              <a:t>Stakeholder interaction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95874-4765-CD3F-B881-06B283EFB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CC98016-F844-4729-AB49-4E4D37ACBCB0}" type="datetime1">
              <a:rPr lang="fr-FR" smtClean="0"/>
              <a:pPr>
                <a:spcAft>
                  <a:spcPts val="600"/>
                </a:spcAft>
              </a:pPr>
              <a:t>19/12/2022</a:t>
            </a:fld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5BB1D-D67B-AA1D-AABF-B2C06768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4FB20D-9EBE-49D7-91CD-E21D7C9A757A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D98F15-1DEA-7BD3-8EBE-E56DA61EC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>
              <a:solidFill>
                <a:srgbClr val="24326A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FB5E19-4583-4FE1-45AA-4EB528B44E64}"/>
              </a:ext>
            </a:extLst>
          </p:cNvPr>
          <p:cNvGrpSpPr/>
          <p:nvPr/>
        </p:nvGrpSpPr>
        <p:grpSpPr>
          <a:xfrm>
            <a:off x="6894758" y="2343083"/>
            <a:ext cx="4111062" cy="2818303"/>
            <a:chOff x="6894758" y="2343083"/>
            <a:chExt cx="4111062" cy="281830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8B6AD5-1CE1-6AA2-4531-8E155200834B}"/>
                </a:ext>
              </a:extLst>
            </p:cNvPr>
            <p:cNvSpPr txBox="1"/>
            <p:nvPr/>
          </p:nvSpPr>
          <p:spPr>
            <a:xfrm>
              <a:off x="6894758" y="4761276"/>
              <a:ext cx="41110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Stakeholder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evaluation</a:t>
              </a:r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and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validation</a:t>
              </a:r>
              <a:endParaRPr lang="nb-NO" sz="2000" dirty="0">
                <a:solidFill>
                  <a:schemeClr val="tx2"/>
                </a:solidFill>
                <a:latin typeface="Avenir Black" panose="020B080302020302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C2C6C8-0566-CD9A-0134-5847ED769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3600" y="2343083"/>
              <a:ext cx="3681382" cy="203473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873972-5051-9EC3-1FFC-B798DDD9C3CD}"/>
              </a:ext>
            </a:extLst>
          </p:cNvPr>
          <p:cNvGrpSpPr/>
          <p:nvPr/>
        </p:nvGrpSpPr>
        <p:grpSpPr>
          <a:xfrm>
            <a:off x="2622431" y="1989174"/>
            <a:ext cx="3514167" cy="3172212"/>
            <a:chOff x="2622431" y="1989174"/>
            <a:chExt cx="3514167" cy="31722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36B11D-A729-D68A-5CCD-87EA5337A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7748" y="1989174"/>
              <a:ext cx="2879651" cy="28796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EFB44D-6558-B621-DC39-87704A285298}"/>
                </a:ext>
              </a:extLst>
            </p:cNvPr>
            <p:cNvSpPr txBox="1"/>
            <p:nvPr/>
          </p:nvSpPr>
          <p:spPr>
            <a:xfrm>
              <a:off x="2622431" y="4761276"/>
              <a:ext cx="35141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Implementation</a:t>
              </a:r>
              <a:r>
                <a:rPr lang="nb-NO" sz="2000" dirty="0">
                  <a:solidFill>
                    <a:schemeClr val="tx2"/>
                  </a:solidFill>
                  <a:latin typeface="Avenir Black" panose="020B0803020203020204" pitchFamily="34" charset="0"/>
                </a:rPr>
                <a:t> of pilot </a:t>
              </a:r>
              <a:r>
                <a:rPr lang="nb-NO" sz="2000" dirty="0" err="1">
                  <a:solidFill>
                    <a:schemeClr val="tx2"/>
                  </a:solidFill>
                  <a:latin typeface="Avenir Black" panose="020B0803020203020204" pitchFamily="34" charset="0"/>
                </a:rPr>
                <a:t>courses</a:t>
              </a:r>
              <a:endParaRPr lang="nb-NO" sz="2000" dirty="0">
                <a:solidFill>
                  <a:schemeClr val="tx2"/>
                </a:solidFill>
                <a:latin typeface="Avenir Black" panose="020B080302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9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5C4B32-8CCA-D37B-21AF-6909DA0D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503" y="501942"/>
            <a:ext cx="9087914" cy="931830"/>
          </a:xfrm>
        </p:spPr>
        <p:txBody>
          <a:bodyPr/>
          <a:lstStyle/>
          <a:p>
            <a:r>
              <a:rPr lang="en-US" sz="4000" dirty="0"/>
              <a:t>An international consortium of 19 partners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4803CA5-2704-7E38-7E18-2FA1E4B4F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726" y="2031898"/>
            <a:ext cx="4320273" cy="3502310"/>
          </a:xfrm>
        </p:spPr>
        <p:txBody>
          <a:bodyPr/>
          <a:lstStyle/>
          <a:p>
            <a:r>
              <a:rPr lang="en-US" b="0" dirty="0"/>
              <a:t>Universities</a:t>
            </a:r>
          </a:p>
          <a:p>
            <a:r>
              <a:rPr lang="en-US" b="0" dirty="0"/>
              <a:t>Academic </a:t>
            </a:r>
            <a:r>
              <a:rPr lang="en-US" b="0" dirty="0" err="1"/>
              <a:t>organisations</a:t>
            </a:r>
            <a:endParaRPr lang="en-US" b="0" dirty="0"/>
          </a:p>
          <a:p>
            <a:r>
              <a:rPr lang="en-US" b="0" dirty="0"/>
              <a:t>Organisations with expertise in career transition and non-academic collaboration</a:t>
            </a:r>
          </a:p>
          <a:p>
            <a:r>
              <a:rPr lang="en-US" b="0" dirty="0"/>
              <a:t>SMEs within PhD training, innovation and open science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F2B26E1-8E61-B195-4C88-664C019AF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02954" y="5716261"/>
            <a:ext cx="101830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CC98016-F844-4729-AB49-4E4D37ACBCB0}" type="datetime1">
              <a:rPr lang="fr-FR" smtClean="0"/>
              <a:pPr>
                <a:spcAft>
                  <a:spcPts val="600"/>
                </a:spcAft>
              </a:pPr>
              <a:t>19/12/2022</a:t>
            </a:fld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B0C06-304D-F9DB-92AB-08411A3F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799" y="6365661"/>
            <a:ext cx="49530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A4FB20D-9EBE-49D7-91CD-E21D7C9A757A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34EC639-A48F-5967-D7AC-65942EA4A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348" y="1433772"/>
            <a:ext cx="3259846" cy="4100436"/>
          </a:xfrm>
          <a:prstGeom prst="rect">
            <a:avLst/>
          </a:prstGeom>
          <a:noFill/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1B027-1ADD-EC49-C3D3-E3C63C72F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24326A"/>
                </a:solidFill>
              </a:rPr>
              <a:t>This project has received funding from the European Union`s Horizon 2020 Science with and for Society programme under grant agreement no. 872483</a:t>
            </a:r>
            <a:endParaRPr lang="fr-FR">
              <a:solidFill>
                <a:srgbClr val="243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69C0314-4BC9-4C3F-A72A-29A37BAEFE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53799" y="6365661"/>
            <a:ext cx="49530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4FB20D-9EBE-49D7-91CD-E21D7C9A757A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Aveni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24326A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00A23-175A-408C-AD94-6185D91316ED}"/>
              </a:ext>
            </a:extLst>
          </p:cNvPr>
          <p:cNvSpPr/>
          <p:nvPr/>
        </p:nvSpPr>
        <p:spPr>
          <a:xfrm>
            <a:off x="1908716" y="194115"/>
            <a:ext cx="9445083" cy="6066263"/>
          </a:xfrm>
          <a:prstGeom prst="rect">
            <a:avLst/>
          </a:prstGeom>
          <a:noFill/>
          <a:ln w="381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B4DAC-96DB-4D02-A98E-7C3BEB859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7088" y="127214"/>
            <a:ext cx="2148519" cy="9461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4ED41B2-8CDC-4E60-B565-B8CB2DB15171}"/>
              </a:ext>
            </a:extLst>
          </p:cNvPr>
          <p:cNvGrpSpPr/>
          <p:nvPr/>
        </p:nvGrpSpPr>
        <p:grpSpPr>
          <a:xfrm>
            <a:off x="2176345" y="2462641"/>
            <a:ext cx="2698596" cy="2778739"/>
            <a:chOff x="3456878" y="1092819"/>
            <a:chExt cx="2698596" cy="2778739"/>
          </a:xfrm>
        </p:grpSpPr>
        <p:pic>
          <p:nvPicPr>
            <p:cNvPr id="12" name="Image 10" descr="Une image contenant chemise&#10;&#10;Description générée automatiquement">
              <a:extLst>
                <a:ext uri="{FF2B5EF4-FFF2-40B4-BE49-F238E27FC236}">
                  <a16:creationId xmlns:a16="http://schemas.microsoft.com/office/drawing/2014/main" id="{9CA19CC7-6DD1-4EDD-91C1-D37AFE670A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08" t="28153" r="32868" b="37636"/>
            <a:stretch/>
          </p:blipFill>
          <p:spPr>
            <a:xfrm>
              <a:off x="3456878" y="1092819"/>
              <a:ext cx="2698596" cy="277873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3E7CEA-451A-47B6-BBBC-2311347DC997}"/>
                </a:ext>
              </a:extLst>
            </p:cNvPr>
            <p:cNvSpPr txBox="1"/>
            <p:nvPr/>
          </p:nvSpPr>
          <p:spPr>
            <a:xfrm rot="16200000">
              <a:off x="3617206" y="2792944"/>
              <a:ext cx="1351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Open education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08BEBA-E67B-4EB8-BA3C-918018A88975}"/>
                </a:ext>
              </a:extLst>
            </p:cNvPr>
            <p:cNvSpPr txBox="1"/>
            <p:nvPr/>
          </p:nvSpPr>
          <p:spPr>
            <a:xfrm rot="16200000">
              <a:off x="4074074" y="2574281"/>
              <a:ext cx="13905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Interdiciplinarity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302D2D-D98C-4B68-83DA-F6BB1E065876}"/>
                </a:ext>
              </a:extLst>
            </p:cNvPr>
            <p:cNvSpPr txBox="1"/>
            <p:nvPr/>
          </p:nvSpPr>
          <p:spPr>
            <a:xfrm rot="16200000">
              <a:off x="4856275" y="2569061"/>
              <a:ext cx="7954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Mobility</a:t>
              </a: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688A509C-60AA-4BAD-8A9B-B2FE1C8042C2}"/>
              </a:ext>
            </a:extLst>
          </p:cNvPr>
          <p:cNvSpPr txBox="1">
            <a:spLocks/>
          </p:cNvSpPr>
          <p:nvPr/>
        </p:nvSpPr>
        <p:spPr>
          <a:xfrm>
            <a:off x="1990524" y="84684"/>
            <a:ext cx="11825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j-ea"/>
                <a:cs typeface="+mj-cs"/>
              </a:rPr>
              <a:t>The DocEnhance Platform</a:t>
            </a: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49B95AE5-F29E-8167-92E5-693FE8647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research and innovation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EC9409A-741C-4827-BE86-AEFDCFD8C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1" y="1808450"/>
            <a:ext cx="6978207" cy="34827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A5B716-0CC7-4109-A37C-5ED08540A059}"/>
              </a:ext>
            </a:extLst>
          </p:cNvPr>
          <p:cNvSpPr txBox="1"/>
          <p:nvPr/>
        </p:nvSpPr>
        <p:spPr>
          <a:xfrm>
            <a:off x="2154765" y="389331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4326A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Course concept</a:t>
            </a:r>
            <a:endParaRPr kumimoji="0" lang="nb-NO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"/>
              <a:ea typeface="+mn-ea"/>
              <a:cs typeface="+mn-cs"/>
            </a:endParaRPr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DCF03858-A385-E6FF-64DD-37CCD96BD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2210" y="6356350"/>
            <a:ext cx="8619542" cy="365125"/>
          </a:xfrm>
        </p:spPr>
        <p:txBody>
          <a:bodyPr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24326A"/>
                </a:solidFill>
              </a:rPr>
              <a:t>This project has received funding from the European Union`s Horizon 2020 research and innovation </a:t>
            </a:r>
            <a:r>
              <a:rPr lang="en-US" dirty="0" err="1">
                <a:solidFill>
                  <a:srgbClr val="24326A"/>
                </a:solidFill>
              </a:rPr>
              <a:t>programme</a:t>
            </a:r>
            <a:r>
              <a:rPr lang="en-US" dirty="0">
                <a:solidFill>
                  <a:srgbClr val="24326A"/>
                </a:solidFill>
              </a:rPr>
              <a:t> under grant agreement no. 872483</a:t>
            </a:r>
            <a:endParaRPr lang="fr-FR" dirty="0">
              <a:solidFill>
                <a:srgbClr val="2432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694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">
      <a:majorFont>
        <a:latin typeface="Tw Cen MT Condensed Extra Bold"/>
        <a:ea typeface=""/>
        <a:cs typeface=""/>
      </a:majorFont>
      <a:minorFont>
        <a:latin typeface="Aveni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cEnhance_presentation_template.pptx" id="{F7E90B47-F21E-447C-8975-FFB4826F42C4}" vid="{EB8BFF14-E26D-4F6E-B83A-A486EECD5D3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3F2042B6E95446A15CBE3AF70F89FF" ma:contentTypeVersion="13" ma:contentTypeDescription="Create a new document." ma:contentTypeScope="" ma:versionID="9418dccf1a39ed697585592e1403cb9f">
  <xsd:schema xmlns:xsd="http://www.w3.org/2001/XMLSchema" xmlns:xs="http://www.w3.org/2001/XMLSchema" xmlns:p="http://schemas.microsoft.com/office/2006/metadata/properties" xmlns:ns2="42428a31-ff5f-4a49-8572-c4e35a90f3e6" xmlns:ns3="b028e5ed-80aa-4a72-8bfb-7ce3dc62449d" targetNamespace="http://schemas.microsoft.com/office/2006/metadata/properties" ma:root="true" ma:fieldsID="379dffefad76c455f922d0dfc4e6fec2" ns2:_="" ns3:_="">
    <xsd:import namespace="42428a31-ff5f-4a49-8572-c4e35a90f3e6"/>
    <xsd:import namespace="b028e5ed-80aa-4a72-8bfb-7ce3dc6244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28a31-ff5f-4a49-8572-c4e35a90f3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8e5ed-80aa-4a72-8bfb-7ce3dc6244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42DFD4-9F6E-4AA4-9B8F-0F3EBFAE7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4F1B6-ECF2-4425-A60F-943BC6763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428a31-ff5f-4a49-8572-c4e35a90f3e6"/>
    <ds:schemaRef ds:uri="b028e5ed-80aa-4a72-8bfb-7ce3dc6244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939F14-B805-47B4-BDB0-77E3E4AC392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9edd0ccb-c7b7-4546-8daa-b021bfd56592"/>
    <ds:schemaRef ds:uri="28c1148f-7db9-4069-9fd3-57272cce78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</TotalTime>
  <Words>572</Words>
  <Application>Microsoft Office PowerPoint</Application>
  <PresentationFormat>Widescreen</PresentationFormat>
  <Paragraphs>99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</vt:lpstr>
      <vt:lpstr>Avenir Black</vt:lpstr>
      <vt:lpstr>Avenir Next LT Pro Light</vt:lpstr>
      <vt:lpstr>Calibri</vt:lpstr>
      <vt:lpstr>Tw Cen MT Condensed Extra Bold</vt:lpstr>
      <vt:lpstr>YAE5fD6jXa8 0</vt:lpstr>
      <vt:lpstr>Thème Office</vt:lpstr>
      <vt:lpstr>Introduction to DocEnhance</vt:lpstr>
      <vt:lpstr>Responding to the need for PhD training  in transferable skills</vt:lpstr>
      <vt:lpstr>Transferable skills courses and employability beyond academia</vt:lpstr>
      <vt:lpstr>The development process in co-creation with our stakeholders</vt:lpstr>
      <vt:lpstr>Stakeholder interaction</vt:lpstr>
      <vt:lpstr>Stakeholder interaction</vt:lpstr>
      <vt:lpstr>An international consortium of 19 partners</vt:lpstr>
      <vt:lpstr>PowerPoint Presentation</vt:lpstr>
      <vt:lpstr>PowerPoint Presentation</vt:lpstr>
      <vt:lpstr>Design of 3 pilot courses</vt:lpstr>
      <vt:lpstr>PowerPoint Presentation</vt:lpstr>
      <vt:lpstr>Impact and future perspectives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Colette SCHRODI</dc:creator>
  <cp:lastModifiedBy>Ulrike Grote</cp:lastModifiedBy>
  <cp:revision>44</cp:revision>
  <dcterms:created xsi:type="dcterms:W3CDTF">2021-04-22T09:29:43Z</dcterms:created>
  <dcterms:modified xsi:type="dcterms:W3CDTF">2022-12-19T09:33:17Z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0x010100363F2042B6E95446A15CBE3AF70F89FF</vt:lpwstr>
  </property>
</Properties>
</file>